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rtl="0"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C8730D-27F2-3FF1-2160-3C7B13186176}" v="113" dt="2024-09-10T23:28:00.417"/>
    <p1510:client id="{8D0D52FA-A6C7-5391-E25A-D6B7BCB0AA16}" v="389" dt="2024-09-11T00:02:38.9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1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418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4F67DA-C79F-4548-A893-34168E5F6237}" type="doc">
      <dgm:prSet loTypeId="urn:microsoft.com/office/officeart/2005/8/layout/vProcess5" loCatId="process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D9B3101-CC5C-407C-8BB3-52CB3EC27EEA}">
      <dgm:prSet/>
      <dgm:spPr/>
      <dgm:t>
        <a:bodyPr/>
        <a:lstStyle/>
        <a:p>
          <a:r>
            <a:rPr lang="es-ES"/>
            <a:t>El término performance, dentro de sus diversas acepciones y usos, refiere hoy  al menos a dos grandes campos sobre los que aquí intentaremos reflexionar: a una cierta modalidad de práctica artística y a una orientación de los estudios académicos en disciplinas humanísticas y sociales.</a:t>
          </a:r>
          <a:endParaRPr lang="en-US"/>
        </a:p>
      </dgm:t>
    </dgm:pt>
    <dgm:pt modelId="{53FF85D3-E9E6-46D0-A319-89DE8DDFCB99}" type="parTrans" cxnId="{FC1FD34C-4CB2-4067-8B16-F3D61563252B}">
      <dgm:prSet/>
      <dgm:spPr/>
      <dgm:t>
        <a:bodyPr/>
        <a:lstStyle/>
        <a:p>
          <a:endParaRPr lang="en-US"/>
        </a:p>
      </dgm:t>
    </dgm:pt>
    <dgm:pt modelId="{74333949-0A83-411A-92C2-6F8516F6352A}" type="sibTrans" cxnId="{FC1FD34C-4CB2-4067-8B16-F3D61563252B}">
      <dgm:prSet/>
      <dgm:spPr/>
      <dgm:t>
        <a:bodyPr/>
        <a:lstStyle/>
        <a:p>
          <a:endParaRPr lang="en-US"/>
        </a:p>
      </dgm:t>
    </dgm:pt>
    <dgm:pt modelId="{D2921B5B-206B-4352-A3C9-AA1394155A10}">
      <dgm:prSet/>
      <dgm:spPr/>
      <dgm:t>
        <a:bodyPr/>
        <a:lstStyle/>
        <a:p>
          <a:r>
            <a:rPr lang="es-ES"/>
            <a:t>El término performance se populariza en las décadas del ‘60 y el ’70 en diversos centros artísticos europeos y estadounidenses para designar una serie de prácticas vanguardistas que se caracterizaban por recurrir a la actuación o ejecución, el “arte vivo”.</a:t>
          </a:r>
          <a:endParaRPr lang="en-US"/>
        </a:p>
      </dgm:t>
    </dgm:pt>
    <dgm:pt modelId="{49B20267-5383-4D48-9734-8B005D111B73}" type="parTrans" cxnId="{CB26EB26-AD7F-4125-BD56-66982872316B}">
      <dgm:prSet/>
      <dgm:spPr/>
      <dgm:t>
        <a:bodyPr/>
        <a:lstStyle/>
        <a:p>
          <a:endParaRPr lang="en-US"/>
        </a:p>
      </dgm:t>
    </dgm:pt>
    <dgm:pt modelId="{66E1A9D5-4E12-4F5E-9BB1-D84DE50DE4C5}" type="sibTrans" cxnId="{CB26EB26-AD7F-4125-BD56-66982872316B}">
      <dgm:prSet/>
      <dgm:spPr/>
      <dgm:t>
        <a:bodyPr/>
        <a:lstStyle/>
        <a:p>
          <a:endParaRPr lang="en-US"/>
        </a:p>
      </dgm:t>
    </dgm:pt>
    <dgm:pt modelId="{FD411337-B4B7-43EC-8F85-FCF73317F099}" type="pres">
      <dgm:prSet presAssocID="{8D4F67DA-C79F-4548-A893-34168E5F6237}" presName="outerComposite" presStyleCnt="0">
        <dgm:presLayoutVars>
          <dgm:chMax val="5"/>
          <dgm:dir/>
          <dgm:resizeHandles val="exact"/>
        </dgm:presLayoutVars>
      </dgm:prSet>
      <dgm:spPr/>
    </dgm:pt>
    <dgm:pt modelId="{2C40E1BE-D3AD-485D-B174-2F58EB6042B6}" type="pres">
      <dgm:prSet presAssocID="{8D4F67DA-C79F-4548-A893-34168E5F6237}" presName="dummyMaxCanvas" presStyleCnt="0">
        <dgm:presLayoutVars/>
      </dgm:prSet>
      <dgm:spPr/>
    </dgm:pt>
    <dgm:pt modelId="{918C8580-D3DB-46A7-9A63-E15DB677BD50}" type="pres">
      <dgm:prSet presAssocID="{8D4F67DA-C79F-4548-A893-34168E5F6237}" presName="TwoNodes_1" presStyleLbl="node1" presStyleIdx="0" presStyleCnt="2">
        <dgm:presLayoutVars>
          <dgm:bulletEnabled val="1"/>
        </dgm:presLayoutVars>
      </dgm:prSet>
      <dgm:spPr/>
    </dgm:pt>
    <dgm:pt modelId="{B5F4D76A-3FA3-4996-98D6-A95BAB56B154}" type="pres">
      <dgm:prSet presAssocID="{8D4F67DA-C79F-4548-A893-34168E5F6237}" presName="TwoNodes_2" presStyleLbl="node1" presStyleIdx="1" presStyleCnt="2">
        <dgm:presLayoutVars>
          <dgm:bulletEnabled val="1"/>
        </dgm:presLayoutVars>
      </dgm:prSet>
      <dgm:spPr/>
    </dgm:pt>
    <dgm:pt modelId="{851C4992-016F-4A9A-9ED4-48684B626763}" type="pres">
      <dgm:prSet presAssocID="{8D4F67DA-C79F-4548-A893-34168E5F6237}" presName="TwoConn_1-2" presStyleLbl="fgAccFollowNode1" presStyleIdx="0" presStyleCnt="1">
        <dgm:presLayoutVars>
          <dgm:bulletEnabled val="1"/>
        </dgm:presLayoutVars>
      </dgm:prSet>
      <dgm:spPr/>
    </dgm:pt>
    <dgm:pt modelId="{2DCFF530-4E39-4E58-B21E-55DED5ACDE8F}" type="pres">
      <dgm:prSet presAssocID="{8D4F67DA-C79F-4548-A893-34168E5F6237}" presName="TwoNodes_1_text" presStyleLbl="node1" presStyleIdx="1" presStyleCnt="2">
        <dgm:presLayoutVars>
          <dgm:bulletEnabled val="1"/>
        </dgm:presLayoutVars>
      </dgm:prSet>
      <dgm:spPr/>
    </dgm:pt>
    <dgm:pt modelId="{2ABA8269-6257-46F5-96CB-26DE27419A2E}" type="pres">
      <dgm:prSet presAssocID="{8D4F67DA-C79F-4548-A893-34168E5F6237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6820740D-2707-4E08-B32C-39A83FB2F318}" type="presOf" srcId="{5D9B3101-CC5C-407C-8BB3-52CB3EC27EEA}" destId="{2DCFF530-4E39-4E58-B21E-55DED5ACDE8F}" srcOrd="1" destOrd="0" presId="urn:microsoft.com/office/officeart/2005/8/layout/vProcess5"/>
    <dgm:cxn modelId="{CB26EB26-AD7F-4125-BD56-66982872316B}" srcId="{8D4F67DA-C79F-4548-A893-34168E5F6237}" destId="{D2921B5B-206B-4352-A3C9-AA1394155A10}" srcOrd="1" destOrd="0" parTransId="{49B20267-5383-4D48-9734-8B005D111B73}" sibTransId="{66E1A9D5-4E12-4F5E-9BB1-D84DE50DE4C5}"/>
    <dgm:cxn modelId="{37EBC440-FA3E-4A92-941E-5A1F2814A488}" type="presOf" srcId="{8D4F67DA-C79F-4548-A893-34168E5F6237}" destId="{FD411337-B4B7-43EC-8F85-FCF73317F099}" srcOrd="0" destOrd="0" presId="urn:microsoft.com/office/officeart/2005/8/layout/vProcess5"/>
    <dgm:cxn modelId="{16C5E760-AF8F-4C76-80B3-8C9AAE144376}" type="presOf" srcId="{D2921B5B-206B-4352-A3C9-AA1394155A10}" destId="{2ABA8269-6257-46F5-96CB-26DE27419A2E}" srcOrd="1" destOrd="0" presId="urn:microsoft.com/office/officeart/2005/8/layout/vProcess5"/>
    <dgm:cxn modelId="{FC1FD34C-4CB2-4067-8B16-F3D61563252B}" srcId="{8D4F67DA-C79F-4548-A893-34168E5F6237}" destId="{5D9B3101-CC5C-407C-8BB3-52CB3EC27EEA}" srcOrd="0" destOrd="0" parTransId="{53FF85D3-E9E6-46D0-A319-89DE8DDFCB99}" sibTransId="{74333949-0A83-411A-92C2-6F8516F6352A}"/>
    <dgm:cxn modelId="{FB4A2F83-527A-4ABA-9A6D-9694639D723D}" type="presOf" srcId="{5D9B3101-CC5C-407C-8BB3-52CB3EC27EEA}" destId="{918C8580-D3DB-46A7-9A63-E15DB677BD50}" srcOrd="0" destOrd="0" presId="urn:microsoft.com/office/officeart/2005/8/layout/vProcess5"/>
    <dgm:cxn modelId="{88482BD2-30D1-48CD-886F-93B5F6BE906D}" type="presOf" srcId="{74333949-0A83-411A-92C2-6F8516F6352A}" destId="{851C4992-016F-4A9A-9ED4-48684B626763}" srcOrd="0" destOrd="0" presId="urn:microsoft.com/office/officeart/2005/8/layout/vProcess5"/>
    <dgm:cxn modelId="{0297B7E3-938E-4A4C-9E58-8EC6C3CFED60}" type="presOf" srcId="{D2921B5B-206B-4352-A3C9-AA1394155A10}" destId="{B5F4D76A-3FA3-4996-98D6-A95BAB56B154}" srcOrd="0" destOrd="0" presId="urn:microsoft.com/office/officeart/2005/8/layout/vProcess5"/>
    <dgm:cxn modelId="{382827EC-474A-44B2-991F-C14466820306}" type="presParOf" srcId="{FD411337-B4B7-43EC-8F85-FCF73317F099}" destId="{2C40E1BE-D3AD-485D-B174-2F58EB6042B6}" srcOrd="0" destOrd="0" presId="urn:microsoft.com/office/officeart/2005/8/layout/vProcess5"/>
    <dgm:cxn modelId="{25E2ABF8-A8F8-43E2-81BD-EDBA91ED32A9}" type="presParOf" srcId="{FD411337-B4B7-43EC-8F85-FCF73317F099}" destId="{918C8580-D3DB-46A7-9A63-E15DB677BD50}" srcOrd="1" destOrd="0" presId="urn:microsoft.com/office/officeart/2005/8/layout/vProcess5"/>
    <dgm:cxn modelId="{C3ED0570-77A6-4DEC-8626-BFB6908C7B02}" type="presParOf" srcId="{FD411337-B4B7-43EC-8F85-FCF73317F099}" destId="{B5F4D76A-3FA3-4996-98D6-A95BAB56B154}" srcOrd="2" destOrd="0" presId="urn:microsoft.com/office/officeart/2005/8/layout/vProcess5"/>
    <dgm:cxn modelId="{D4893602-3CA1-4A54-844F-6CF29145B6FC}" type="presParOf" srcId="{FD411337-B4B7-43EC-8F85-FCF73317F099}" destId="{851C4992-016F-4A9A-9ED4-48684B626763}" srcOrd="3" destOrd="0" presId="urn:microsoft.com/office/officeart/2005/8/layout/vProcess5"/>
    <dgm:cxn modelId="{FAFC6E55-A616-4A8B-9C02-534E056D25C2}" type="presParOf" srcId="{FD411337-B4B7-43EC-8F85-FCF73317F099}" destId="{2DCFF530-4E39-4E58-B21E-55DED5ACDE8F}" srcOrd="4" destOrd="0" presId="urn:microsoft.com/office/officeart/2005/8/layout/vProcess5"/>
    <dgm:cxn modelId="{098C917C-E57B-44B8-BD32-52929FACB143}" type="presParOf" srcId="{FD411337-B4B7-43EC-8F85-FCF73317F099}" destId="{2ABA8269-6257-46F5-96CB-26DE27419A2E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A81EEF-6701-41AA-93C8-06BB0394E5AF}" type="doc">
      <dgm:prSet loTypeId="urn:microsoft.com/office/officeart/2005/8/layout/vProcess5" loCatId="process" qsTypeId="urn:microsoft.com/office/officeart/2005/8/quickstyle/simple2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D2383DF5-41D3-4C24-B0B8-9795D6F03CB2}">
      <dgm:prSet/>
      <dgm:spPr/>
      <dgm:t>
        <a:bodyPr/>
        <a:lstStyle/>
        <a:p>
          <a:r>
            <a:rPr lang="es-ES"/>
            <a:t>Victor Turner: los dramas sociales</a:t>
          </a:r>
          <a:endParaRPr lang="en-US"/>
        </a:p>
      </dgm:t>
    </dgm:pt>
    <dgm:pt modelId="{61565CD7-E7F5-4664-9351-B0E3EC523102}" type="parTrans" cxnId="{7156BF56-38C0-411B-AB10-C6AD43C5E2B6}">
      <dgm:prSet/>
      <dgm:spPr/>
      <dgm:t>
        <a:bodyPr/>
        <a:lstStyle/>
        <a:p>
          <a:endParaRPr lang="en-US"/>
        </a:p>
      </dgm:t>
    </dgm:pt>
    <dgm:pt modelId="{B61CE128-AA1C-40BC-B6FE-2BA8F9B35220}" type="sibTrans" cxnId="{7156BF56-38C0-411B-AB10-C6AD43C5E2B6}">
      <dgm:prSet/>
      <dgm:spPr/>
      <dgm:t>
        <a:bodyPr/>
        <a:lstStyle/>
        <a:p>
          <a:endParaRPr lang="en-US"/>
        </a:p>
      </dgm:t>
    </dgm:pt>
    <dgm:pt modelId="{1666DAD0-AB34-4AFB-B288-557D97F9FB98}">
      <dgm:prSet/>
      <dgm:spPr/>
      <dgm:t>
        <a:bodyPr/>
        <a:lstStyle/>
        <a:p>
          <a:r>
            <a:rPr lang="es-ES"/>
            <a:t>Richard Schechner. Conducta restaurada/ trenza de eficacia entre ritual y teatro</a:t>
          </a:r>
          <a:endParaRPr lang="en-US"/>
        </a:p>
      </dgm:t>
    </dgm:pt>
    <dgm:pt modelId="{34F0F262-77FE-4DB8-B41D-C998D33B74A9}" type="parTrans" cxnId="{1FE6F165-8CE4-49C5-9D43-053E1F907D82}">
      <dgm:prSet/>
      <dgm:spPr/>
      <dgm:t>
        <a:bodyPr/>
        <a:lstStyle/>
        <a:p>
          <a:endParaRPr lang="en-US"/>
        </a:p>
      </dgm:t>
    </dgm:pt>
    <dgm:pt modelId="{2CA5B7C2-43E2-46E5-A3C2-44C8B29FEC09}" type="sibTrans" cxnId="{1FE6F165-8CE4-49C5-9D43-053E1F907D82}">
      <dgm:prSet/>
      <dgm:spPr/>
      <dgm:t>
        <a:bodyPr/>
        <a:lstStyle/>
        <a:p>
          <a:endParaRPr lang="en-US"/>
        </a:p>
      </dgm:t>
    </dgm:pt>
    <dgm:pt modelId="{AE5EF6B8-474D-4607-A28E-97F9BD4F7A66}">
      <dgm:prSet/>
      <dgm:spPr/>
      <dgm:t>
        <a:bodyPr/>
        <a:lstStyle/>
        <a:p>
          <a:r>
            <a:rPr lang="es-ES"/>
            <a:t>Diana Taylor: sobre el rol que han tenido las performances en el activismo político de agrupaciones como las Madres de Plaza de Mayo e HIJOS. </a:t>
          </a:r>
          <a:endParaRPr lang="en-US"/>
        </a:p>
      </dgm:t>
    </dgm:pt>
    <dgm:pt modelId="{D91678D5-F75B-49A9-8905-D9CF149BD237}" type="parTrans" cxnId="{3156117D-E9E5-4F61-ACFF-88458BBD11BD}">
      <dgm:prSet/>
      <dgm:spPr/>
      <dgm:t>
        <a:bodyPr/>
        <a:lstStyle/>
        <a:p>
          <a:endParaRPr lang="en-US"/>
        </a:p>
      </dgm:t>
    </dgm:pt>
    <dgm:pt modelId="{23EF5E60-9B89-464A-913D-0ECAE045338A}" type="sibTrans" cxnId="{3156117D-E9E5-4F61-ACFF-88458BBD11BD}">
      <dgm:prSet/>
      <dgm:spPr/>
      <dgm:t>
        <a:bodyPr/>
        <a:lstStyle/>
        <a:p>
          <a:endParaRPr lang="en-US"/>
        </a:p>
      </dgm:t>
    </dgm:pt>
    <dgm:pt modelId="{7BE6C0CA-694D-4872-B233-86847C77574A}">
      <dgm:prSet/>
      <dgm:spPr/>
      <dgm:t>
        <a:bodyPr/>
        <a:lstStyle/>
        <a:p>
          <a:r>
            <a:rPr lang="es-ES"/>
            <a:t>Ileana Diéguez Caballero: escenarios liminales</a:t>
          </a:r>
          <a:endParaRPr lang="en-US"/>
        </a:p>
      </dgm:t>
    </dgm:pt>
    <dgm:pt modelId="{E942E2C7-513C-4762-A13A-0AE564B0CBA8}" type="parTrans" cxnId="{14383E07-AF27-473C-8A79-B1A35A161678}">
      <dgm:prSet/>
      <dgm:spPr/>
      <dgm:t>
        <a:bodyPr/>
        <a:lstStyle/>
        <a:p>
          <a:endParaRPr lang="en-US"/>
        </a:p>
      </dgm:t>
    </dgm:pt>
    <dgm:pt modelId="{FAD8E095-B059-439D-BA95-F367F6B66A56}" type="sibTrans" cxnId="{14383E07-AF27-473C-8A79-B1A35A161678}">
      <dgm:prSet/>
      <dgm:spPr/>
      <dgm:t>
        <a:bodyPr/>
        <a:lstStyle/>
        <a:p>
          <a:endParaRPr lang="en-US"/>
        </a:p>
      </dgm:t>
    </dgm:pt>
    <dgm:pt modelId="{BC59062B-FB9F-4BE4-AA44-E3CEA101F5B4}">
      <dgm:prSet/>
      <dgm:spPr/>
      <dgm:t>
        <a:bodyPr/>
        <a:lstStyle/>
        <a:p>
          <a:r>
            <a:rPr lang="es-ES"/>
            <a:t>Erving Goffman: la presentación de la persona en la vida cotidiana interacción social como una dramaturgia.</a:t>
          </a:r>
          <a:endParaRPr lang="en-US"/>
        </a:p>
      </dgm:t>
    </dgm:pt>
    <dgm:pt modelId="{369D57A7-B507-46FE-B5DE-5216943EB7AF}" type="parTrans" cxnId="{33C3B317-359E-45AB-9FFA-BE7CDC4223C0}">
      <dgm:prSet/>
      <dgm:spPr/>
      <dgm:t>
        <a:bodyPr/>
        <a:lstStyle/>
        <a:p>
          <a:endParaRPr lang="en-US"/>
        </a:p>
      </dgm:t>
    </dgm:pt>
    <dgm:pt modelId="{193E3659-3E0D-4DCA-8B1F-4AF98D292A11}" type="sibTrans" cxnId="{33C3B317-359E-45AB-9FFA-BE7CDC4223C0}">
      <dgm:prSet/>
      <dgm:spPr/>
      <dgm:t>
        <a:bodyPr/>
        <a:lstStyle/>
        <a:p>
          <a:endParaRPr lang="en-US"/>
        </a:p>
      </dgm:t>
    </dgm:pt>
    <dgm:pt modelId="{E5A0C6B1-ED9B-4763-8996-7FF9E69A633B}" type="pres">
      <dgm:prSet presAssocID="{B8A81EEF-6701-41AA-93C8-06BB0394E5AF}" presName="outerComposite" presStyleCnt="0">
        <dgm:presLayoutVars>
          <dgm:chMax val="5"/>
          <dgm:dir/>
          <dgm:resizeHandles val="exact"/>
        </dgm:presLayoutVars>
      </dgm:prSet>
      <dgm:spPr/>
    </dgm:pt>
    <dgm:pt modelId="{7D82DE9B-4748-4A87-9DA2-525D9897A627}" type="pres">
      <dgm:prSet presAssocID="{B8A81EEF-6701-41AA-93C8-06BB0394E5AF}" presName="dummyMaxCanvas" presStyleCnt="0">
        <dgm:presLayoutVars/>
      </dgm:prSet>
      <dgm:spPr/>
    </dgm:pt>
    <dgm:pt modelId="{E5B2BC64-4F0A-4F93-ADED-82619987035E}" type="pres">
      <dgm:prSet presAssocID="{B8A81EEF-6701-41AA-93C8-06BB0394E5AF}" presName="FiveNodes_1" presStyleLbl="node1" presStyleIdx="0" presStyleCnt="5">
        <dgm:presLayoutVars>
          <dgm:bulletEnabled val="1"/>
        </dgm:presLayoutVars>
      </dgm:prSet>
      <dgm:spPr/>
    </dgm:pt>
    <dgm:pt modelId="{88EF0ABF-D0E7-499F-8E40-0E6627B735BE}" type="pres">
      <dgm:prSet presAssocID="{B8A81EEF-6701-41AA-93C8-06BB0394E5AF}" presName="FiveNodes_2" presStyleLbl="node1" presStyleIdx="1" presStyleCnt="5">
        <dgm:presLayoutVars>
          <dgm:bulletEnabled val="1"/>
        </dgm:presLayoutVars>
      </dgm:prSet>
      <dgm:spPr/>
    </dgm:pt>
    <dgm:pt modelId="{681D7366-873E-46A8-80B9-D87EA02D07C2}" type="pres">
      <dgm:prSet presAssocID="{B8A81EEF-6701-41AA-93C8-06BB0394E5AF}" presName="FiveNodes_3" presStyleLbl="node1" presStyleIdx="2" presStyleCnt="5">
        <dgm:presLayoutVars>
          <dgm:bulletEnabled val="1"/>
        </dgm:presLayoutVars>
      </dgm:prSet>
      <dgm:spPr/>
    </dgm:pt>
    <dgm:pt modelId="{132C8CD6-551B-4BF2-855D-E234AE7CFA23}" type="pres">
      <dgm:prSet presAssocID="{B8A81EEF-6701-41AA-93C8-06BB0394E5AF}" presName="FiveNodes_4" presStyleLbl="node1" presStyleIdx="3" presStyleCnt="5">
        <dgm:presLayoutVars>
          <dgm:bulletEnabled val="1"/>
        </dgm:presLayoutVars>
      </dgm:prSet>
      <dgm:spPr/>
    </dgm:pt>
    <dgm:pt modelId="{F1F57767-F157-4733-906E-E0542BDC92DB}" type="pres">
      <dgm:prSet presAssocID="{B8A81EEF-6701-41AA-93C8-06BB0394E5AF}" presName="FiveNodes_5" presStyleLbl="node1" presStyleIdx="4" presStyleCnt="5">
        <dgm:presLayoutVars>
          <dgm:bulletEnabled val="1"/>
        </dgm:presLayoutVars>
      </dgm:prSet>
      <dgm:spPr/>
    </dgm:pt>
    <dgm:pt modelId="{2144D44F-7AA0-4546-9BCF-8A7DBFCAC8AE}" type="pres">
      <dgm:prSet presAssocID="{B8A81EEF-6701-41AA-93C8-06BB0394E5AF}" presName="FiveConn_1-2" presStyleLbl="fgAccFollowNode1" presStyleIdx="0" presStyleCnt="4">
        <dgm:presLayoutVars>
          <dgm:bulletEnabled val="1"/>
        </dgm:presLayoutVars>
      </dgm:prSet>
      <dgm:spPr/>
    </dgm:pt>
    <dgm:pt modelId="{60F778E3-F837-4583-86D1-7EC4D77C696B}" type="pres">
      <dgm:prSet presAssocID="{B8A81EEF-6701-41AA-93C8-06BB0394E5AF}" presName="FiveConn_2-3" presStyleLbl="fgAccFollowNode1" presStyleIdx="1" presStyleCnt="4">
        <dgm:presLayoutVars>
          <dgm:bulletEnabled val="1"/>
        </dgm:presLayoutVars>
      </dgm:prSet>
      <dgm:spPr/>
    </dgm:pt>
    <dgm:pt modelId="{F08FEDE8-5D5C-423D-9326-8C62E01ED171}" type="pres">
      <dgm:prSet presAssocID="{B8A81EEF-6701-41AA-93C8-06BB0394E5AF}" presName="FiveConn_3-4" presStyleLbl="fgAccFollowNode1" presStyleIdx="2" presStyleCnt="4">
        <dgm:presLayoutVars>
          <dgm:bulletEnabled val="1"/>
        </dgm:presLayoutVars>
      </dgm:prSet>
      <dgm:spPr/>
    </dgm:pt>
    <dgm:pt modelId="{253AAC5F-1E88-4561-9B42-E11EA5623055}" type="pres">
      <dgm:prSet presAssocID="{B8A81EEF-6701-41AA-93C8-06BB0394E5AF}" presName="FiveConn_4-5" presStyleLbl="fgAccFollowNode1" presStyleIdx="3" presStyleCnt="4">
        <dgm:presLayoutVars>
          <dgm:bulletEnabled val="1"/>
        </dgm:presLayoutVars>
      </dgm:prSet>
      <dgm:spPr/>
    </dgm:pt>
    <dgm:pt modelId="{4ED7BA63-E9FE-48D2-8F39-46354D4D5A4F}" type="pres">
      <dgm:prSet presAssocID="{B8A81EEF-6701-41AA-93C8-06BB0394E5AF}" presName="FiveNodes_1_text" presStyleLbl="node1" presStyleIdx="4" presStyleCnt="5">
        <dgm:presLayoutVars>
          <dgm:bulletEnabled val="1"/>
        </dgm:presLayoutVars>
      </dgm:prSet>
      <dgm:spPr/>
    </dgm:pt>
    <dgm:pt modelId="{53ADDFD0-92EF-4886-A69B-FB3C01A82A1D}" type="pres">
      <dgm:prSet presAssocID="{B8A81EEF-6701-41AA-93C8-06BB0394E5AF}" presName="FiveNodes_2_text" presStyleLbl="node1" presStyleIdx="4" presStyleCnt="5">
        <dgm:presLayoutVars>
          <dgm:bulletEnabled val="1"/>
        </dgm:presLayoutVars>
      </dgm:prSet>
      <dgm:spPr/>
    </dgm:pt>
    <dgm:pt modelId="{38747391-318E-40A6-989D-3F2C6CB9E0DE}" type="pres">
      <dgm:prSet presAssocID="{B8A81EEF-6701-41AA-93C8-06BB0394E5AF}" presName="FiveNodes_3_text" presStyleLbl="node1" presStyleIdx="4" presStyleCnt="5">
        <dgm:presLayoutVars>
          <dgm:bulletEnabled val="1"/>
        </dgm:presLayoutVars>
      </dgm:prSet>
      <dgm:spPr/>
    </dgm:pt>
    <dgm:pt modelId="{BBC381C6-2A5E-430F-ABF5-A7BBC33E6811}" type="pres">
      <dgm:prSet presAssocID="{B8A81EEF-6701-41AA-93C8-06BB0394E5AF}" presName="FiveNodes_4_text" presStyleLbl="node1" presStyleIdx="4" presStyleCnt="5">
        <dgm:presLayoutVars>
          <dgm:bulletEnabled val="1"/>
        </dgm:presLayoutVars>
      </dgm:prSet>
      <dgm:spPr/>
    </dgm:pt>
    <dgm:pt modelId="{0347D4D0-032D-4390-8EE0-34D021BAB114}" type="pres">
      <dgm:prSet presAssocID="{B8A81EEF-6701-41AA-93C8-06BB0394E5AF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14383E07-AF27-473C-8A79-B1A35A161678}" srcId="{B8A81EEF-6701-41AA-93C8-06BB0394E5AF}" destId="{7BE6C0CA-694D-4872-B233-86847C77574A}" srcOrd="3" destOrd="0" parTransId="{E942E2C7-513C-4762-A13A-0AE564B0CBA8}" sibTransId="{FAD8E095-B059-439D-BA95-F367F6B66A56}"/>
    <dgm:cxn modelId="{06C64D13-ECD0-44F9-998F-0CD766A43807}" type="presOf" srcId="{D2383DF5-41D3-4C24-B0B8-9795D6F03CB2}" destId="{4ED7BA63-E9FE-48D2-8F39-46354D4D5A4F}" srcOrd="1" destOrd="0" presId="urn:microsoft.com/office/officeart/2005/8/layout/vProcess5"/>
    <dgm:cxn modelId="{33C3B317-359E-45AB-9FFA-BE7CDC4223C0}" srcId="{B8A81EEF-6701-41AA-93C8-06BB0394E5AF}" destId="{BC59062B-FB9F-4BE4-AA44-E3CEA101F5B4}" srcOrd="4" destOrd="0" parTransId="{369D57A7-B507-46FE-B5DE-5216943EB7AF}" sibTransId="{193E3659-3E0D-4DCA-8B1F-4AF98D292A11}"/>
    <dgm:cxn modelId="{109D3629-DBB0-412C-A995-14D929A6ADD2}" type="presOf" srcId="{AE5EF6B8-474D-4607-A28E-97F9BD4F7A66}" destId="{681D7366-873E-46A8-80B9-D87EA02D07C2}" srcOrd="0" destOrd="0" presId="urn:microsoft.com/office/officeart/2005/8/layout/vProcess5"/>
    <dgm:cxn modelId="{DF985334-772E-48D3-B5E4-BB5FEC383543}" type="presOf" srcId="{B61CE128-AA1C-40BC-B6FE-2BA8F9B35220}" destId="{2144D44F-7AA0-4546-9BCF-8A7DBFCAC8AE}" srcOrd="0" destOrd="0" presId="urn:microsoft.com/office/officeart/2005/8/layout/vProcess5"/>
    <dgm:cxn modelId="{C6416B5C-EA9A-4660-8997-BE25AE7B4AA0}" type="presOf" srcId="{D2383DF5-41D3-4C24-B0B8-9795D6F03CB2}" destId="{E5B2BC64-4F0A-4F93-ADED-82619987035E}" srcOrd="0" destOrd="0" presId="urn:microsoft.com/office/officeart/2005/8/layout/vProcess5"/>
    <dgm:cxn modelId="{1FE6F165-8CE4-49C5-9D43-053E1F907D82}" srcId="{B8A81EEF-6701-41AA-93C8-06BB0394E5AF}" destId="{1666DAD0-AB34-4AFB-B288-557D97F9FB98}" srcOrd="1" destOrd="0" parTransId="{34F0F262-77FE-4DB8-B41D-C998D33B74A9}" sibTransId="{2CA5B7C2-43E2-46E5-A3C2-44C8B29FEC09}"/>
    <dgm:cxn modelId="{22451B48-9AF0-4CA7-8B69-6E55872A41F1}" type="presOf" srcId="{7BE6C0CA-694D-4872-B233-86847C77574A}" destId="{132C8CD6-551B-4BF2-855D-E234AE7CFA23}" srcOrd="0" destOrd="0" presId="urn:microsoft.com/office/officeart/2005/8/layout/vProcess5"/>
    <dgm:cxn modelId="{BA2B426E-C7FD-4F50-B730-A60E81A07589}" type="presOf" srcId="{B8A81EEF-6701-41AA-93C8-06BB0394E5AF}" destId="{E5A0C6B1-ED9B-4763-8996-7FF9E69A633B}" srcOrd="0" destOrd="0" presId="urn:microsoft.com/office/officeart/2005/8/layout/vProcess5"/>
    <dgm:cxn modelId="{7156BF56-38C0-411B-AB10-C6AD43C5E2B6}" srcId="{B8A81EEF-6701-41AA-93C8-06BB0394E5AF}" destId="{D2383DF5-41D3-4C24-B0B8-9795D6F03CB2}" srcOrd="0" destOrd="0" parTransId="{61565CD7-E7F5-4664-9351-B0E3EC523102}" sibTransId="{B61CE128-AA1C-40BC-B6FE-2BA8F9B35220}"/>
    <dgm:cxn modelId="{3156117D-E9E5-4F61-ACFF-88458BBD11BD}" srcId="{B8A81EEF-6701-41AA-93C8-06BB0394E5AF}" destId="{AE5EF6B8-474D-4607-A28E-97F9BD4F7A66}" srcOrd="2" destOrd="0" parTransId="{D91678D5-F75B-49A9-8905-D9CF149BD237}" sibTransId="{23EF5E60-9B89-464A-913D-0ECAE045338A}"/>
    <dgm:cxn modelId="{F41BAC8E-DB18-4EA1-B8AA-25AFD396ED13}" type="presOf" srcId="{FAD8E095-B059-439D-BA95-F367F6B66A56}" destId="{253AAC5F-1E88-4561-9B42-E11EA5623055}" srcOrd="0" destOrd="0" presId="urn:microsoft.com/office/officeart/2005/8/layout/vProcess5"/>
    <dgm:cxn modelId="{73A8A2B7-BE96-4A38-9D72-DC6904BBEC91}" type="presOf" srcId="{23EF5E60-9B89-464A-913D-0ECAE045338A}" destId="{F08FEDE8-5D5C-423D-9326-8C62E01ED171}" srcOrd="0" destOrd="0" presId="urn:microsoft.com/office/officeart/2005/8/layout/vProcess5"/>
    <dgm:cxn modelId="{A2D2D6BD-649A-4F70-8132-5CF15B7E8F4A}" type="presOf" srcId="{2CA5B7C2-43E2-46E5-A3C2-44C8B29FEC09}" destId="{60F778E3-F837-4583-86D1-7EC4D77C696B}" srcOrd="0" destOrd="0" presId="urn:microsoft.com/office/officeart/2005/8/layout/vProcess5"/>
    <dgm:cxn modelId="{F1D73DC6-738B-4090-A160-A0816818E775}" type="presOf" srcId="{BC59062B-FB9F-4BE4-AA44-E3CEA101F5B4}" destId="{0347D4D0-032D-4390-8EE0-34D021BAB114}" srcOrd="1" destOrd="0" presId="urn:microsoft.com/office/officeart/2005/8/layout/vProcess5"/>
    <dgm:cxn modelId="{F668ADC8-CE80-4F9E-82DE-7B37FD9A674F}" type="presOf" srcId="{BC59062B-FB9F-4BE4-AA44-E3CEA101F5B4}" destId="{F1F57767-F157-4733-906E-E0542BDC92DB}" srcOrd="0" destOrd="0" presId="urn:microsoft.com/office/officeart/2005/8/layout/vProcess5"/>
    <dgm:cxn modelId="{3DF265D4-FFA7-4ABB-983B-95CC601F289C}" type="presOf" srcId="{1666DAD0-AB34-4AFB-B288-557D97F9FB98}" destId="{88EF0ABF-D0E7-499F-8E40-0E6627B735BE}" srcOrd="0" destOrd="0" presId="urn:microsoft.com/office/officeart/2005/8/layout/vProcess5"/>
    <dgm:cxn modelId="{2B19B2D4-359E-4A3F-BECC-72E1F79CCF06}" type="presOf" srcId="{7BE6C0CA-694D-4872-B233-86847C77574A}" destId="{BBC381C6-2A5E-430F-ABF5-A7BBC33E6811}" srcOrd="1" destOrd="0" presId="urn:microsoft.com/office/officeart/2005/8/layout/vProcess5"/>
    <dgm:cxn modelId="{C76D34E8-7D41-498F-B27A-5AB54E62FED4}" type="presOf" srcId="{1666DAD0-AB34-4AFB-B288-557D97F9FB98}" destId="{53ADDFD0-92EF-4886-A69B-FB3C01A82A1D}" srcOrd="1" destOrd="0" presId="urn:microsoft.com/office/officeart/2005/8/layout/vProcess5"/>
    <dgm:cxn modelId="{8632ECEA-631A-4229-B3A5-D93F9C3728D7}" type="presOf" srcId="{AE5EF6B8-474D-4607-A28E-97F9BD4F7A66}" destId="{38747391-318E-40A6-989D-3F2C6CB9E0DE}" srcOrd="1" destOrd="0" presId="urn:microsoft.com/office/officeart/2005/8/layout/vProcess5"/>
    <dgm:cxn modelId="{1140C901-AE7D-467B-B922-002DA16311C5}" type="presParOf" srcId="{E5A0C6B1-ED9B-4763-8996-7FF9E69A633B}" destId="{7D82DE9B-4748-4A87-9DA2-525D9897A627}" srcOrd="0" destOrd="0" presId="urn:microsoft.com/office/officeart/2005/8/layout/vProcess5"/>
    <dgm:cxn modelId="{5300267F-5D2E-4351-9349-CC32311AE664}" type="presParOf" srcId="{E5A0C6B1-ED9B-4763-8996-7FF9E69A633B}" destId="{E5B2BC64-4F0A-4F93-ADED-82619987035E}" srcOrd="1" destOrd="0" presId="urn:microsoft.com/office/officeart/2005/8/layout/vProcess5"/>
    <dgm:cxn modelId="{646B445A-7CD1-403E-A1B8-5A6F02B93443}" type="presParOf" srcId="{E5A0C6B1-ED9B-4763-8996-7FF9E69A633B}" destId="{88EF0ABF-D0E7-499F-8E40-0E6627B735BE}" srcOrd="2" destOrd="0" presId="urn:microsoft.com/office/officeart/2005/8/layout/vProcess5"/>
    <dgm:cxn modelId="{CD8C40A6-D6F8-4633-8432-6017608C0AD5}" type="presParOf" srcId="{E5A0C6B1-ED9B-4763-8996-7FF9E69A633B}" destId="{681D7366-873E-46A8-80B9-D87EA02D07C2}" srcOrd="3" destOrd="0" presId="urn:microsoft.com/office/officeart/2005/8/layout/vProcess5"/>
    <dgm:cxn modelId="{C3A3D987-D376-40F3-A40E-1D8C99CA2768}" type="presParOf" srcId="{E5A0C6B1-ED9B-4763-8996-7FF9E69A633B}" destId="{132C8CD6-551B-4BF2-855D-E234AE7CFA23}" srcOrd="4" destOrd="0" presId="urn:microsoft.com/office/officeart/2005/8/layout/vProcess5"/>
    <dgm:cxn modelId="{BF7B05F9-1D76-42DD-9EFD-422A0D1A9270}" type="presParOf" srcId="{E5A0C6B1-ED9B-4763-8996-7FF9E69A633B}" destId="{F1F57767-F157-4733-906E-E0542BDC92DB}" srcOrd="5" destOrd="0" presId="urn:microsoft.com/office/officeart/2005/8/layout/vProcess5"/>
    <dgm:cxn modelId="{17606A99-3796-451B-BD04-4F3BAD695559}" type="presParOf" srcId="{E5A0C6B1-ED9B-4763-8996-7FF9E69A633B}" destId="{2144D44F-7AA0-4546-9BCF-8A7DBFCAC8AE}" srcOrd="6" destOrd="0" presId="urn:microsoft.com/office/officeart/2005/8/layout/vProcess5"/>
    <dgm:cxn modelId="{B8FD392A-2AE9-4E18-991F-ECEAC85D2DA5}" type="presParOf" srcId="{E5A0C6B1-ED9B-4763-8996-7FF9E69A633B}" destId="{60F778E3-F837-4583-86D1-7EC4D77C696B}" srcOrd="7" destOrd="0" presId="urn:microsoft.com/office/officeart/2005/8/layout/vProcess5"/>
    <dgm:cxn modelId="{73FDC9CA-8E1D-44CF-93D1-33BFA8B0974E}" type="presParOf" srcId="{E5A0C6B1-ED9B-4763-8996-7FF9E69A633B}" destId="{F08FEDE8-5D5C-423D-9326-8C62E01ED171}" srcOrd="8" destOrd="0" presId="urn:microsoft.com/office/officeart/2005/8/layout/vProcess5"/>
    <dgm:cxn modelId="{5BA8B5BF-F9D0-463B-908B-E86BA31FAC6A}" type="presParOf" srcId="{E5A0C6B1-ED9B-4763-8996-7FF9E69A633B}" destId="{253AAC5F-1E88-4561-9B42-E11EA5623055}" srcOrd="9" destOrd="0" presId="urn:microsoft.com/office/officeart/2005/8/layout/vProcess5"/>
    <dgm:cxn modelId="{83B601D8-269F-47F7-9587-AEFFA640FB70}" type="presParOf" srcId="{E5A0C6B1-ED9B-4763-8996-7FF9E69A633B}" destId="{4ED7BA63-E9FE-48D2-8F39-46354D4D5A4F}" srcOrd="10" destOrd="0" presId="urn:microsoft.com/office/officeart/2005/8/layout/vProcess5"/>
    <dgm:cxn modelId="{017B824B-7561-44F9-95CC-DCFF69447852}" type="presParOf" srcId="{E5A0C6B1-ED9B-4763-8996-7FF9E69A633B}" destId="{53ADDFD0-92EF-4886-A69B-FB3C01A82A1D}" srcOrd="11" destOrd="0" presId="urn:microsoft.com/office/officeart/2005/8/layout/vProcess5"/>
    <dgm:cxn modelId="{C86FDCE8-BAFB-471A-AB7C-A5B06887FDDE}" type="presParOf" srcId="{E5A0C6B1-ED9B-4763-8996-7FF9E69A633B}" destId="{38747391-318E-40A6-989D-3F2C6CB9E0DE}" srcOrd="12" destOrd="0" presId="urn:microsoft.com/office/officeart/2005/8/layout/vProcess5"/>
    <dgm:cxn modelId="{7F2A8633-C1FC-4416-A202-805F193168E1}" type="presParOf" srcId="{E5A0C6B1-ED9B-4763-8996-7FF9E69A633B}" destId="{BBC381C6-2A5E-430F-ABF5-A7BBC33E6811}" srcOrd="13" destOrd="0" presId="urn:microsoft.com/office/officeart/2005/8/layout/vProcess5"/>
    <dgm:cxn modelId="{C26CF623-9D02-4818-A248-FA4480C47DF8}" type="presParOf" srcId="{E5A0C6B1-ED9B-4763-8996-7FF9E69A633B}" destId="{0347D4D0-032D-4390-8EE0-34D021BAB114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C8580-D3DB-46A7-9A63-E15DB677BD50}">
      <dsp:nvSpPr>
        <dsp:cNvPr id="0" name=""/>
        <dsp:cNvSpPr/>
      </dsp:nvSpPr>
      <dsp:spPr>
        <a:xfrm>
          <a:off x="0" y="0"/>
          <a:ext cx="5688835" cy="1914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El término performance, dentro de sus diversas acepciones y usos, refiere hoy  al menos a dos grandes campos sobre los que aquí intentaremos reflexionar: a una cierta modalidad de práctica artística y a una orientación de los estudios académicos en disciplinas humanísticas y sociales.</a:t>
          </a:r>
          <a:endParaRPr lang="en-US" sz="1600" kern="1200"/>
        </a:p>
      </dsp:txBody>
      <dsp:txXfrm>
        <a:off x="56081" y="56081"/>
        <a:ext cx="3709782" cy="1802598"/>
      </dsp:txXfrm>
    </dsp:sp>
    <dsp:sp modelId="{B5F4D76A-3FA3-4996-98D6-A95BAB56B154}">
      <dsp:nvSpPr>
        <dsp:cNvPr id="0" name=""/>
        <dsp:cNvSpPr/>
      </dsp:nvSpPr>
      <dsp:spPr>
        <a:xfrm>
          <a:off x="1003912" y="2340263"/>
          <a:ext cx="5688835" cy="1914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469031"/>
                <a:satOff val="-32495"/>
                <a:lumOff val="-647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2">
                <a:hueOff val="-1469031"/>
                <a:satOff val="-32495"/>
                <a:lumOff val="-647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El término performance se populariza en las décadas del ‘60 y el ’70 en diversos centros artísticos europeos y estadounidenses para designar una serie de prácticas vanguardistas que se caracterizaban por recurrir a la actuación o ejecución, el “arte vivo”.</a:t>
          </a:r>
          <a:endParaRPr lang="en-US" sz="1600" kern="1200"/>
        </a:p>
      </dsp:txBody>
      <dsp:txXfrm>
        <a:off x="1059993" y="2396344"/>
        <a:ext cx="3328167" cy="1802598"/>
      </dsp:txXfrm>
    </dsp:sp>
    <dsp:sp modelId="{851C4992-016F-4A9A-9ED4-48684B626763}">
      <dsp:nvSpPr>
        <dsp:cNvPr id="0" name=""/>
        <dsp:cNvSpPr/>
      </dsp:nvSpPr>
      <dsp:spPr>
        <a:xfrm>
          <a:off x="4444241" y="1505214"/>
          <a:ext cx="1244594" cy="124459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4724275" y="1505214"/>
        <a:ext cx="684526" cy="9365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B2BC64-4F0A-4F93-ADED-82619987035E}">
      <dsp:nvSpPr>
        <dsp:cNvPr id="0" name=""/>
        <dsp:cNvSpPr/>
      </dsp:nvSpPr>
      <dsp:spPr>
        <a:xfrm>
          <a:off x="0" y="0"/>
          <a:ext cx="7627620" cy="6375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Victor Turner: los dramas sociales</a:t>
          </a:r>
          <a:endParaRPr lang="en-US" sz="1700" kern="1200"/>
        </a:p>
      </dsp:txBody>
      <dsp:txXfrm>
        <a:off x="18672" y="18672"/>
        <a:ext cx="6865110" cy="600164"/>
      </dsp:txXfrm>
    </dsp:sp>
    <dsp:sp modelId="{88EF0ABF-D0E7-499F-8E40-0E6627B735BE}">
      <dsp:nvSpPr>
        <dsp:cNvPr id="0" name=""/>
        <dsp:cNvSpPr/>
      </dsp:nvSpPr>
      <dsp:spPr>
        <a:xfrm>
          <a:off x="569595" y="726050"/>
          <a:ext cx="7627620" cy="6375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Richard Schechner. Conducta restaurada/ trenza de eficacia entre ritual y teatro</a:t>
          </a:r>
          <a:endParaRPr lang="en-US" sz="1700" kern="1200"/>
        </a:p>
      </dsp:txBody>
      <dsp:txXfrm>
        <a:off x="588267" y="744722"/>
        <a:ext cx="6606300" cy="600164"/>
      </dsp:txXfrm>
    </dsp:sp>
    <dsp:sp modelId="{681D7366-873E-46A8-80B9-D87EA02D07C2}">
      <dsp:nvSpPr>
        <dsp:cNvPr id="0" name=""/>
        <dsp:cNvSpPr/>
      </dsp:nvSpPr>
      <dsp:spPr>
        <a:xfrm>
          <a:off x="1139189" y="1452101"/>
          <a:ext cx="7627620" cy="6375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Diana Taylor: sobre el rol que han tenido las performances en el activismo político de agrupaciones como las Madres de Plaza de Mayo e HIJOS. </a:t>
          </a:r>
          <a:endParaRPr lang="en-US" sz="1700" kern="1200"/>
        </a:p>
      </dsp:txBody>
      <dsp:txXfrm>
        <a:off x="1157861" y="1470773"/>
        <a:ext cx="6606300" cy="600164"/>
      </dsp:txXfrm>
    </dsp:sp>
    <dsp:sp modelId="{132C8CD6-551B-4BF2-855D-E234AE7CFA23}">
      <dsp:nvSpPr>
        <dsp:cNvPr id="0" name=""/>
        <dsp:cNvSpPr/>
      </dsp:nvSpPr>
      <dsp:spPr>
        <a:xfrm>
          <a:off x="1708784" y="2178152"/>
          <a:ext cx="7627620" cy="6375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Ileana Diéguez Caballero: escenarios liminales</a:t>
          </a:r>
          <a:endParaRPr lang="en-US" sz="1700" kern="1200"/>
        </a:p>
      </dsp:txBody>
      <dsp:txXfrm>
        <a:off x="1727456" y="2196824"/>
        <a:ext cx="6606300" cy="600164"/>
      </dsp:txXfrm>
    </dsp:sp>
    <dsp:sp modelId="{F1F57767-F157-4733-906E-E0542BDC92DB}">
      <dsp:nvSpPr>
        <dsp:cNvPr id="0" name=""/>
        <dsp:cNvSpPr/>
      </dsp:nvSpPr>
      <dsp:spPr>
        <a:xfrm>
          <a:off x="2278379" y="2904203"/>
          <a:ext cx="7627620" cy="6375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Erving Goffman: la presentación de la persona en la vida cotidiana interacción social como una dramaturgia.</a:t>
          </a:r>
          <a:endParaRPr lang="en-US" sz="1700" kern="1200"/>
        </a:p>
      </dsp:txBody>
      <dsp:txXfrm>
        <a:off x="2297051" y="2922875"/>
        <a:ext cx="6606300" cy="600164"/>
      </dsp:txXfrm>
    </dsp:sp>
    <dsp:sp modelId="{2144D44F-7AA0-4546-9BCF-8A7DBFCAC8AE}">
      <dsp:nvSpPr>
        <dsp:cNvPr id="0" name=""/>
        <dsp:cNvSpPr/>
      </dsp:nvSpPr>
      <dsp:spPr>
        <a:xfrm>
          <a:off x="7213239" y="465735"/>
          <a:ext cx="414380" cy="41438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7306474" y="465735"/>
        <a:ext cx="227910" cy="311821"/>
      </dsp:txXfrm>
    </dsp:sp>
    <dsp:sp modelId="{60F778E3-F837-4583-86D1-7EC4D77C696B}">
      <dsp:nvSpPr>
        <dsp:cNvPr id="0" name=""/>
        <dsp:cNvSpPr/>
      </dsp:nvSpPr>
      <dsp:spPr>
        <a:xfrm>
          <a:off x="7782834" y="1191786"/>
          <a:ext cx="414380" cy="41438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7876069" y="1191786"/>
        <a:ext cx="227910" cy="311821"/>
      </dsp:txXfrm>
    </dsp:sp>
    <dsp:sp modelId="{F08FEDE8-5D5C-423D-9326-8C62E01ED171}">
      <dsp:nvSpPr>
        <dsp:cNvPr id="0" name=""/>
        <dsp:cNvSpPr/>
      </dsp:nvSpPr>
      <dsp:spPr>
        <a:xfrm>
          <a:off x="8352429" y="1907211"/>
          <a:ext cx="414380" cy="41438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8445664" y="1907211"/>
        <a:ext cx="227910" cy="311821"/>
      </dsp:txXfrm>
    </dsp:sp>
    <dsp:sp modelId="{253AAC5F-1E88-4561-9B42-E11EA5623055}">
      <dsp:nvSpPr>
        <dsp:cNvPr id="0" name=""/>
        <dsp:cNvSpPr/>
      </dsp:nvSpPr>
      <dsp:spPr>
        <a:xfrm>
          <a:off x="8922024" y="2640346"/>
          <a:ext cx="414380" cy="41438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9015259" y="2640346"/>
        <a:ext cx="227910" cy="3118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6A13C77B-70EC-427E-91BC-F24E456C448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CF03710-4D21-4187-AF6A-CD406EC8A5D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842C34-3ADE-4FD4-9C00-531CE095E69B}" type="datetimeFigureOut">
              <a:rPr lang="es-ES" smtClean="0"/>
              <a:t>10/09/2024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12E1D92-BF6C-48F2-B7D3-811E8193907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663B743-1197-4765-A3A6-7FD28E7E03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183AD3-42F6-4CDF-8BC5-4B95290752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55343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32EAB-D150-4754-B6B6-D45B2A209BBC}" type="datetimeFigureOut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Haga clic para modificar los estilos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A8F9B-0A3B-447F-9BEC-7A5FC4ECC70F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8406272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A8F9B-0A3B-447F-9BEC-7A5FC4ECC70F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5873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Imagen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upo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ángulo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orma libre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orma libre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ángulo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orma libre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orma libre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orma libre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orma libre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orma libre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orma libre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orma libre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orma libre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orma libre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orma libre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orma libre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orma libre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orma libre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orma libre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orma libre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orma libre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orma libre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orma libre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orma libre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orma libre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orma libre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orma libre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orma libre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orma libre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ángulo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orma libre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orma libre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orma libre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orma libre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orma libre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orma libre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orma libre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orma libre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orma libre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orma libre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orma libre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ángulo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orma libre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orma libre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orma libre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orma libre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orma libre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orma libre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orma libre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orma libre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orma libre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orma libre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orma libre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orma libre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orma libre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rtlCol="0" anchor="b">
            <a:normAutofit/>
          </a:bodyPr>
          <a:lstStyle>
            <a:lvl1pPr algn="l">
              <a:defRPr sz="48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 rtlCol="0"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 rtlCol="0"/>
          <a:lstStyle/>
          <a:p>
            <a:pPr rtl="0"/>
            <a:fld id="{53679892-51BE-4C79-9032-7473C572FBCD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 rtl="0">
              <a:buNone/>
            </a:pPr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425EA1-F648-4049-AD9A-F25DAA183EE8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944F516-20E2-4381-9952-C3E5172FC12A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texto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8FDBEC5-D859-4363-9A3D-D04ACDBBDBC8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  <p:sp>
        <p:nvSpPr>
          <p:cNvPr id="60" name="Cuadro de texto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es-ES" sz="8000" noProof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Cuadro de texto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es-ES" sz="8000" noProof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0193AE0-C308-4E6C-A5C9-9E4366659949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texto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8" name="Marcador de texto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9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0" name="Marcador de texto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1" name="Marcador de texto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2" name="Marcador de texto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976A01D-C322-4A99-A9B8-CB9EAAF3F796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9" name="Marcador de texto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0" name="Marcador de posición de imagen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es-ES" noProof="0"/>
              <a:t>Haga clic en el icono para agregar una imagen</a:t>
            </a:r>
          </a:p>
        </p:txBody>
      </p:sp>
      <p:sp>
        <p:nvSpPr>
          <p:cNvPr id="21" name="Marcador de texto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2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3" name="Marcador de posición de imagen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es-ES" noProof="0"/>
              <a:t>Haga clic en el icono para agregar una imagen</a:t>
            </a:r>
          </a:p>
        </p:txBody>
      </p:sp>
      <p:sp>
        <p:nvSpPr>
          <p:cNvPr id="24" name="Marcador de texto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5" name="Marcador de texto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6" name="Marcador de posición de imagen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es-ES" noProof="0"/>
              <a:t>Haga clic en el icono para agregar una imagen</a:t>
            </a:r>
          </a:p>
        </p:txBody>
      </p:sp>
      <p:sp>
        <p:nvSpPr>
          <p:cNvPr id="27" name="Marcador de texto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15ADA64-BBA0-4B2E-B92A-F51B837322EC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8752D6-1556-45C7-86E8-B146907A0AF6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B8F7CEA-13C7-4FEA-8C1A-0A5383197599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F097B57-B72F-420B-A8B3-006069A971F8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la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 rtlCol="0"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9B8A8E5-B735-43D5-B8A8-F9364991DBAE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9C64DD1-C385-4F10-9CD2-DD93C702F068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51227E5-EAF8-4A16-84BD-E3150A48D32B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D4A2405-EADC-49A9-A212-B14F59A595D1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23801C-93E6-4BBB-A3C6-DF8FA5AF99A7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rtlCol="0" anchor="ctr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FBA167B-534C-4C9B-B1D3-207F6508C18C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09DEB8-87A0-494F-8121-A23D0AA457E9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upo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ángulo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orma libre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orma libre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orma libre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orma libre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orma libre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orma libre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orma libre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orma libre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orma libre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orma libre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ínea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orma libre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orma libre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orma libre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orma libre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ángulo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orma libre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orma libre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orma libre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orma libre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orma libre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orma libre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orma libre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orma libre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orma libre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orma libre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upo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orma libre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orma libre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orma libre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orma libre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orma libre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orma libre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orma libre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orma libre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orma libre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ángulo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es-ES" noProof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9434DCA-7D87-482A-B826-DA8947791FB1}" type="datetime1">
              <a:rPr lang="es-ES" noProof="0" smtClean="0"/>
              <a:t>10/09/2024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r>
              <a:rPr lang="es-ES" sz="3600" dirty="0"/>
              <a:t> 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35216" y="1344793"/>
            <a:ext cx="8532783" cy="391300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s-ES" sz="2400" dirty="0">
              <a:solidFill>
                <a:srgbClr val="FFFFFF"/>
              </a:solidFill>
              <a:ea typeface="+mn-lt"/>
              <a:cs typeface="+mn-lt"/>
            </a:endParaRPr>
          </a:p>
          <a:p>
            <a:r>
              <a:rPr lang="es-ES" sz="3600" dirty="0">
                <a:ea typeface="+mn-lt"/>
                <a:cs typeface="+mn-lt"/>
              </a:rPr>
              <a:t>La performance como arte y como campo académico</a:t>
            </a:r>
          </a:p>
          <a:p>
            <a:r>
              <a:rPr lang="es-ES" dirty="0"/>
              <a:t> teatralidad- ritual- conducta restaurada-cuerpos políticos y </a:t>
            </a:r>
            <a:r>
              <a:rPr lang="es-ES"/>
              <a:t>escenarios</a:t>
            </a:r>
            <a:r>
              <a:rPr lang="es-ES" dirty="0"/>
              <a:t> liminales. </a:t>
            </a:r>
          </a:p>
        </p:txBody>
      </p:sp>
    </p:spTree>
    <p:extLst>
      <p:ext uri="{BB962C8B-B14F-4D97-AF65-F5344CB8AC3E}">
        <p14:creationId xmlns:p14="http://schemas.microsoft.com/office/powerpoint/2010/main" val="3856144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4B9C16B-AC4A-44ED-9075-F76549B46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2A2FEB6-F419-4684-9ABC-9E32E012E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100" y="-11384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21E24A15-28D6-4CEB-9268-0BB0BEEAF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345933F-9633-4510-90E1-08B0E2A19E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68A48FB-1BE4-4053-A76F-5A5511BA0E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8149777B-6A9F-4C95-BF44-F964645071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0654845E-622A-4AD3-8F3A-6E1DEAB5FC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DF1C0739-3D08-4C83-857E-B0724A6E8C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D235EAA0-7D5A-453A-9643-EE7A4954EA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94C6FB7C-72DE-42DE-8F58-CCE9B8F556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FE31E0FE-EC8D-4EA7-BD9D-02F8C54FDB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69FE4B12-13E0-48F9-9E18-66406B8D3C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87FAADC3-B321-43EE-B8F3-2842D84098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Line 16">
              <a:extLst>
                <a:ext uri="{FF2B5EF4-FFF2-40B4-BE49-F238E27FC236}">
                  <a16:creationId xmlns:a16="http://schemas.microsoft.com/office/drawing/2014/main" id="{90461464-1683-402F-A72B-8558CC6777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70F594E7-32D0-45B9-A3CF-636CF6FCB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8AEF60E1-26C2-4E3C-B839-347DDD23C3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792FE54B-EE9D-4E57-B6BC-6A9196BE89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72BE56DF-619D-463E-8F88-CABA09DA88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Rectangle 21">
              <a:extLst>
                <a:ext uri="{FF2B5EF4-FFF2-40B4-BE49-F238E27FC236}">
                  <a16:creationId xmlns:a16="http://schemas.microsoft.com/office/drawing/2014/main" id="{C7430457-1935-4BBF-A6A7-7C3125A02E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BB006150-E547-4E84-A2B1-59131F3D53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5A8CD074-956B-41A4-870B-001554B69B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070C253B-974E-459F-AD0B-7057224828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BBC07B3D-A631-44EA-861A-7D80383A10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32039DC6-B4CF-4A5A-8D17-3A568D125C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99E0C81F-5D8D-4AF8-BDE5-4DF75868F7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0D946680-855C-41EC-BBA2-61F6F776E5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E6FAD9E8-6E13-45A0-A5D6-8BCAD27B40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0CCBC8FA-0581-454F-9FD1-6B6102A1A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5D6C328F-65A5-41E8-86E9-E4E638CC3B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pic>
        <p:nvPicPr>
          <p:cNvPr id="40" name="Picture 2">
            <a:extLst>
              <a:ext uri="{FF2B5EF4-FFF2-40B4-BE49-F238E27FC236}">
                <a16:creationId xmlns:a16="http://schemas.microsoft.com/office/drawing/2014/main" id="{3E94A106-9341-485C-9057-9D62B2BD0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" y="-2"/>
            <a:ext cx="4061525" cy="6858001"/>
          </a:xfrm>
          <a:prstGeom prst="rect">
            <a:avLst/>
          </a:prstGeom>
          <a:extLst>
            <a:ext uri="{909E8E84-426E-40dd-AFC4-6F175D3DCCD1}">
              <a14:hiddenFill xmlns="" xmlns:a16="http://schemas.microsoft.com/office/drawing/2014/main" xmlns:p14="http://schemas.microsoft.com/office/powerpoint/2010/main" xmlns:dgm="http://schemas.openxmlformats.org/drawingml/2006/diagram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B53044DC-4918-43DA-B49D-91673C6C94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853"/>
            <a:ext cx="4055621" cy="6858000"/>
          </a:xfrm>
          <a:prstGeom prst="rect">
            <a:avLst/>
          </a:prstGeom>
          <a:ln>
            <a:noFill/>
          </a:ln>
          <a:effectLst>
            <a:outerShdw blurRad="76200"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DCE6B36-1420-43AB-86CF-4E653A517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90" y="-9998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bg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45" name="Rectangle 5">
              <a:extLst>
                <a:ext uri="{FF2B5EF4-FFF2-40B4-BE49-F238E27FC236}">
                  <a16:creationId xmlns:a16="http://schemas.microsoft.com/office/drawing/2014/main" id="{72626E0B-9628-468E-A713-011C02F602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93F7977A-BD91-4B0D-9A8D-372DB67AD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9FEE6A56-01A1-404D-864E-1C2587C9AF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id="{E74DBBF2-EF6F-4E3E-B183-F8EEE76094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id="{ABCF0F27-B056-474C-A0FB-1DB747A92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0A0A5B7B-BA2A-45CC-AABE-9D5B08A5DB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id="{3C9A5D2B-1787-4954-9108-B9D497A87C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id="{818C4F8B-7556-49A7-83C6-C8F631F6A9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id="{22BED614-D078-47EA-9C72-190217FDD5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id="{73DE0BF2-86D7-4038-AC4B-AF0F116A58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11D8BB55-D027-420C-9EF9-49B3BA79DC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Line 16">
              <a:extLst>
                <a:ext uri="{FF2B5EF4-FFF2-40B4-BE49-F238E27FC236}">
                  <a16:creationId xmlns:a16="http://schemas.microsoft.com/office/drawing/2014/main" id="{3FAEF5CE-07ED-46A7-9777-D86C707195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7" name="Freeform 17">
              <a:extLst>
                <a:ext uri="{FF2B5EF4-FFF2-40B4-BE49-F238E27FC236}">
                  <a16:creationId xmlns:a16="http://schemas.microsoft.com/office/drawing/2014/main" id="{29CAFB1A-357C-4313-B734-1CD4E4F9D2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18">
              <a:extLst>
                <a:ext uri="{FF2B5EF4-FFF2-40B4-BE49-F238E27FC236}">
                  <a16:creationId xmlns:a16="http://schemas.microsoft.com/office/drawing/2014/main" id="{653161D3-8634-4BB7-A2BC-028C4EAA15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19">
              <a:extLst>
                <a:ext uri="{FF2B5EF4-FFF2-40B4-BE49-F238E27FC236}">
                  <a16:creationId xmlns:a16="http://schemas.microsoft.com/office/drawing/2014/main" id="{9537546A-6FF1-408B-AFE2-BBF7D34823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20">
              <a:extLst>
                <a:ext uri="{FF2B5EF4-FFF2-40B4-BE49-F238E27FC236}">
                  <a16:creationId xmlns:a16="http://schemas.microsoft.com/office/drawing/2014/main" id="{F73EE662-79B7-404B-B1B8-0E096BE4CD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Rectangle 21">
              <a:extLst>
                <a:ext uri="{FF2B5EF4-FFF2-40B4-BE49-F238E27FC236}">
                  <a16:creationId xmlns:a16="http://schemas.microsoft.com/office/drawing/2014/main" id="{B6DDB906-1F52-4D64-8493-4816EDDD34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2" name="Freeform 22">
              <a:extLst>
                <a:ext uri="{FF2B5EF4-FFF2-40B4-BE49-F238E27FC236}">
                  <a16:creationId xmlns:a16="http://schemas.microsoft.com/office/drawing/2014/main" id="{4FA472A5-ABEA-4961-897B-7EB96AF09A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23">
              <a:extLst>
                <a:ext uri="{FF2B5EF4-FFF2-40B4-BE49-F238E27FC236}">
                  <a16:creationId xmlns:a16="http://schemas.microsoft.com/office/drawing/2014/main" id="{54226E99-C38F-4456-A1F8-8897483FD9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24">
              <a:extLst>
                <a:ext uri="{FF2B5EF4-FFF2-40B4-BE49-F238E27FC236}">
                  <a16:creationId xmlns:a16="http://schemas.microsoft.com/office/drawing/2014/main" id="{0A4A0196-A383-4629-B9A5-9C87E846C1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25">
              <a:extLst>
                <a:ext uri="{FF2B5EF4-FFF2-40B4-BE49-F238E27FC236}">
                  <a16:creationId xmlns:a16="http://schemas.microsoft.com/office/drawing/2014/main" id="{BA5E608D-2E7B-4662-A9A0-18D4E0F0DC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26">
              <a:extLst>
                <a:ext uri="{FF2B5EF4-FFF2-40B4-BE49-F238E27FC236}">
                  <a16:creationId xmlns:a16="http://schemas.microsoft.com/office/drawing/2014/main" id="{5E211F37-790F-4BD7-B055-022AE0C2E6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27">
              <a:extLst>
                <a:ext uri="{FF2B5EF4-FFF2-40B4-BE49-F238E27FC236}">
                  <a16:creationId xmlns:a16="http://schemas.microsoft.com/office/drawing/2014/main" id="{96F375D0-232A-490A-9499-CB5FBA3FD9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28">
              <a:extLst>
                <a:ext uri="{FF2B5EF4-FFF2-40B4-BE49-F238E27FC236}">
                  <a16:creationId xmlns:a16="http://schemas.microsoft.com/office/drawing/2014/main" id="{6B33B423-FD0F-4780-A0D6-32FC040B37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29">
              <a:extLst>
                <a:ext uri="{FF2B5EF4-FFF2-40B4-BE49-F238E27FC236}">
                  <a16:creationId xmlns:a16="http://schemas.microsoft.com/office/drawing/2014/main" id="{B6BD1710-838F-4CDD-A000-C6C710A6A0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30">
              <a:extLst>
                <a:ext uri="{FF2B5EF4-FFF2-40B4-BE49-F238E27FC236}">
                  <a16:creationId xmlns:a16="http://schemas.microsoft.com/office/drawing/2014/main" id="{0BB93533-1C95-4B0A-B0E2-168602B08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31">
              <a:extLst>
                <a:ext uri="{FF2B5EF4-FFF2-40B4-BE49-F238E27FC236}">
                  <a16:creationId xmlns:a16="http://schemas.microsoft.com/office/drawing/2014/main" id="{CB0B113D-1987-4D89-A475-511E092FE1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pic>
        <p:nvPicPr>
          <p:cNvPr id="73" name="Picture 2">
            <a:extLst>
              <a:ext uri="{FF2B5EF4-FFF2-40B4-BE49-F238E27FC236}">
                <a16:creationId xmlns:a16="http://schemas.microsoft.com/office/drawing/2014/main" id="{9BE36DBF-0333-4D36-A5BF-81FDA2406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" y="-13238"/>
            <a:ext cx="4062718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dgm="http://schemas.openxmlformats.org/drawingml/2006/diagram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C37E8A8-D8B4-6C9A-57F8-665861D37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330" y="1134681"/>
            <a:ext cx="2743310" cy="4255025"/>
          </a:xfrm>
        </p:spPr>
        <p:txBody>
          <a:bodyPr>
            <a:normAutofit/>
          </a:bodyPr>
          <a:lstStyle/>
          <a:p>
            <a:r>
              <a:rPr lang="es-ES" sz="2500">
                <a:solidFill>
                  <a:srgbClr val="FFFFFF"/>
                </a:solidFill>
                <a:ea typeface="+mj-lt"/>
                <a:cs typeface="+mj-lt"/>
              </a:rPr>
              <a:t>¿qué es performance?</a:t>
            </a:r>
            <a:endParaRPr lang="es-ES" sz="2500">
              <a:solidFill>
                <a:srgbClr val="FFFFFF"/>
              </a:solidFill>
            </a:endParaRP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27AD5203-7563-7AF4-D654-13244436B5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0317276"/>
              </p:ext>
            </p:extLst>
          </p:nvPr>
        </p:nvGraphicFramePr>
        <p:xfrm>
          <a:off x="4662189" y="1134682"/>
          <a:ext cx="6692748" cy="4255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7286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AE4726C-1831-4FE3-9A11-227F0DC2F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B651D7F7-8C54-448E-A268-1CBFAD87D4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E3B56E94-40E1-489A-98B2-A3238D66A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8B6FFDF-10AE-3E61-3C4B-024448D0D6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831" r="16326" b="12"/>
          <a:stretch/>
        </p:blipFill>
        <p:spPr>
          <a:xfrm>
            <a:off x="-5597" y="10"/>
            <a:ext cx="4635583" cy="68579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916825F-759B-4F1A-BA80-AF7137691E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F64541-DE3B-4DBB-84E1-907956469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9175DCC0-514A-4CA1-AD9A-1BB0FFF1B4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10371924-94D9-48AF-9D5B-6471775BE8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C964FF9-A41A-438C-A22B-62690C98F1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61716CD6-1875-4567-B3E2-364CD0960D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1A293D3-7189-453D-AB91-1291AAFF3D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87CB4EFE-58B3-4326-9CFB-A2AFADDFA5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249CF4D3-B5A3-4287-BC9D-E9BB8FA6E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4D2515F2-4D11-41AF-A6B1-7D084BEA9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331BCBF4-0DC2-426E-84B3-AE38E403C9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EC8AF156-0BE9-437D-A83B-87364146D0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AC8CB256-3F62-4406-88F5-CE2421FF25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F3E812EB-415E-4B60-B0FB-65386882CE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EB4C95D7-8E6D-45EC-8CA1-9123D718E3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83F62FD2-2F62-4495-997C-8BD7F95AB8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B7DFE0F9-22A3-4846-8D4E-0D193BD328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244DAF25-7415-491A-9FF6-E04BC2DC2E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ACA3646-863C-4D00-A58A-62C7FE71CE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0EA18B38-BD42-45ED-8458-FB205DBC76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45302917-5DBE-4CF2-B52F-478F93FDDE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8E61E6FD-D40E-479C-ABE9-2B69AE20D8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2F4DEB4F-F824-48D7-AF9B-B5D905DCD1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F76CFA02-6090-4464-B573-BCA350C901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51BE8BEC-76C7-41FE-AB76-35194C2442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710F61D4-3B34-45A9-B9B7-CE0373AB49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451F080F-4CFB-4626-87CA-BB4CACA1C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667BBD71-2295-4A66-B76C-F82175C2B0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B6644DE8-5BD1-4D5F-B245-0D3A21BCE1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4DE8FD0-E681-4D9C-85C2-BEA4C2B3A0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D46033BD-1026-4388-B926-9D11E1D7C4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1FA74D4C-2E28-42C5-A7FA-3C7D6BD8B7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id="{FADF7B3F-903C-456C-983E-C9868DDAB9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id="{033F8698-1549-44AD-8DAD-0055D7B807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id="{F1BDD4B6-46FD-4048-ADF1-32EADD9E5A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E7F387A7-B3BF-4B1A-BFCA-2D21AD3DF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id="{7A1B6BC8-EA82-459D-A0E0-4EBE394E71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8B94E190-DDC2-4545-906F-A1699BD73D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D9807239-A5BA-4BB3-9194-BCE3B2F21C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04D300FD-DC53-4375-8981-09EA63BCF1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1DF83FFD-4C16-41FD-928F-6E88AFC45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5B4BC2F-B667-462B-99D8-0C433124AB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id="{0CBD9EFB-AC61-4674-B75A-56449003CC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id="{1AD4BBB0-F6A7-451F-BE09-DF619F38EB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id="{A258B285-AE5E-473A-AA72-3C95E1D83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id="{7BEEDDE5-CB8A-4DF9-858F-4D9462D955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id="{DA1C731B-9B66-4D65-BF47-04B118107B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id="{58DBFEC6-C6DC-4B7A-934F-5A79EC3280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id="{9948D8CB-2DBE-4E48-98EA-DF9E2666A2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id="{56AB69F6-9F0B-4AB6-BCA8-AA2FD69E99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id="{0E7FB426-288D-4B0B-B73B-10CCC0EF41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id="{A5C59C6B-46C9-48C9-9F57-2EE738B53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id="{7CE85F33-17DC-4273-B06F-D171094449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5CD001CF-F2C4-4810-A8D9-679F9F89E5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id="{69F4BCDD-D153-40D2-8DD1-2509EE0CE4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C3F070-C32C-FB0F-54C2-1D1DB0A51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958" y="2249487"/>
            <a:ext cx="6078453" cy="35417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s-ES" sz="1500"/>
              <a:t>Inicialmente el término surge en los estudios lingüísticos, literarios y folklóricos, a través de los trabajos de Austin, </a:t>
            </a:r>
            <a:r>
              <a:rPr lang="es-ES" sz="1500" err="1"/>
              <a:t>dell</a:t>
            </a:r>
            <a:r>
              <a:rPr lang="es-ES" sz="1500"/>
              <a:t> Hymes, Bauman y Briggs.</a:t>
            </a:r>
          </a:p>
          <a:p>
            <a:pPr>
              <a:lnSpc>
                <a:spcPct val="110000"/>
              </a:lnSpc>
            </a:pPr>
            <a:r>
              <a:rPr lang="es-ES" sz="1500"/>
              <a:t> Asimismo, los estudios sociológicos y antropológicos, ya venían apelando al paradigma de la “teatralidad” para comprender el carácter “dramático” que adquieren tanto los roles y relaciones sociales cotidianas, especialmente en los trabajos de </a:t>
            </a:r>
            <a:r>
              <a:rPr lang="es-ES" sz="1500" err="1"/>
              <a:t>Goofman</a:t>
            </a:r>
            <a:r>
              <a:rPr lang="es-ES" sz="1500"/>
              <a:t>, como los rituales y ciertos procesos conflictivos que atraviesan la vida de cualquier sociedad, sobre todo en Singer y Turner. </a:t>
            </a:r>
          </a:p>
          <a:p>
            <a:pPr>
              <a:lnSpc>
                <a:spcPct val="110000"/>
              </a:lnSpc>
            </a:pPr>
            <a:r>
              <a:rPr lang="es-ES" sz="1500"/>
              <a:t>Finalmente, décadas más tarde, en los estudios de género emprendidos por Butler en los ‘80, se comienza a enfatizar en la “performatividad” como el medio por el cual se opera la construcción de los roles géneros. </a:t>
            </a:r>
          </a:p>
        </p:txBody>
      </p:sp>
    </p:spTree>
    <p:extLst>
      <p:ext uri="{BB962C8B-B14F-4D97-AF65-F5344CB8AC3E}">
        <p14:creationId xmlns:p14="http://schemas.microsoft.com/office/powerpoint/2010/main" val="2804560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AE4726C-1831-4FE3-9A11-227F0DC2F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B651D7F7-8C54-448E-A268-1CBFAD87D4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E3B56E94-40E1-489A-98B2-A3238D66A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37EE81E-76DE-9A20-2936-A4116ADFE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6697" y="618518"/>
            <a:ext cx="6050713" cy="1478570"/>
          </a:xfrm>
        </p:spPr>
        <p:txBody>
          <a:bodyPr>
            <a:normAutofit/>
          </a:bodyPr>
          <a:lstStyle/>
          <a:p>
            <a:r>
              <a:rPr lang="es-ES" dirty="0"/>
              <a:t>PERFORMANCE como </a:t>
            </a:r>
            <a:r>
              <a:rPr lang="es-ES" dirty="0" err="1"/>
              <a:t>PRáCTICA</a:t>
            </a:r>
            <a:r>
              <a:rPr lang="es-ES" dirty="0"/>
              <a:t> </a:t>
            </a:r>
            <a:r>
              <a:rPr lang="es-ES" dirty="0" err="1"/>
              <a:t>ARTíSTICA</a:t>
            </a:r>
            <a:r>
              <a:rPr lang="es-ES" dirty="0"/>
              <a:t> </a:t>
            </a:r>
          </a:p>
        </p:txBody>
      </p:sp>
      <p:pic>
        <p:nvPicPr>
          <p:cNvPr id="5" name="Picture 4" descr="Mano de una persona cubierta de pintura de colores">
            <a:extLst>
              <a:ext uri="{FF2B5EF4-FFF2-40B4-BE49-F238E27FC236}">
                <a16:creationId xmlns:a16="http://schemas.microsoft.com/office/drawing/2014/main" id="{F081D19E-63DA-D5EB-ECD4-2893FB9E1C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937" r="27010" b="-3"/>
          <a:stretch/>
        </p:blipFill>
        <p:spPr>
          <a:xfrm>
            <a:off x="-5597" y="10"/>
            <a:ext cx="4635583" cy="68579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916825F-759B-4F1A-BA80-AF7137691E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F64541-DE3B-4DBB-84E1-907956469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9175DCC0-514A-4CA1-AD9A-1BB0FFF1B4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10371924-94D9-48AF-9D5B-6471775BE8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C964FF9-A41A-438C-A22B-62690C98F1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61716CD6-1875-4567-B3E2-364CD0960D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1A293D3-7189-453D-AB91-1291AAFF3D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87CB4EFE-58B3-4326-9CFB-A2AFADDFA5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249CF4D3-B5A3-4287-BC9D-E9BB8FA6E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4D2515F2-4D11-41AF-A6B1-7D084BEA9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331BCBF4-0DC2-426E-84B3-AE38E403C9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EC8AF156-0BE9-437D-A83B-87364146D0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AC8CB256-3F62-4406-88F5-CE2421FF25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F3E812EB-415E-4B60-B0FB-65386882CE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EB4C95D7-8E6D-45EC-8CA1-9123D718E3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83F62FD2-2F62-4495-997C-8BD7F95AB8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B7DFE0F9-22A3-4846-8D4E-0D193BD328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244DAF25-7415-491A-9FF6-E04BC2DC2E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ACA3646-863C-4D00-A58A-62C7FE71CE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0EA18B38-BD42-45ED-8458-FB205DBC76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45302917-5DBE-4CF2-B52F-478F93FDDE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8E61E6FD-D40E-479C-ABE9-2B69AE20D8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2F4DEB4F-F824-48D7-AF9B-B5D905DCD1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F76CFA02-6090-4464-B573-BCA350C901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51BE8BEC-76C7-41FE-AB76-35194C2442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710F61D4-3B34-45A9-B9B7-CE0373AB49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451F080F-4CFB-4626-87CA-BB4CACA1C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667BBD71-2295-4A66-B76C-F82175C2B0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B6644DE8-5BD1-4D5F-B245-0D3A21BCE1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4DE8FD0-E681-4D9C-85C2-BEA4C2B3A0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D46033BD-1026-4388-B926-9D11E1D7C4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1FA74D4C-2E28-42C5-A7FA-3C7D6BD8B7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id="{FADF7B3F-903C-456C-983E-C9868DDAB9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id="{033F8698-1549-44AD-8DAD-0055D7B807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id="{F1BDD4B6-46FD-4048-ADF1-32EADD9E5A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E7F387A7-B3BF-4B1A-BFCA-2D21AD3DF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id="{7A1B6BC8-EA82-459D-A0E0-4EBE394E71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8B94E190-DDC2-4545-906F-A1699BD73D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D9807239-A5BA-4BB3-9194-BCE3B2F21C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04D300FD-DC53-4375-8981-09EA63BCF1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1DF83FFD-4C16-41FD-928F-6E88AFC45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5B4BC2F-B667-462B-99D8-0C433124AB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id="{0CBD9EFB-AC61-4674-B75A-56449003CC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id="{1AD4BBB0-F6A7-451F-BE09-DF619F38EB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id="{A258B285-AE5E-473A-AA72-3C95E1D83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id="{7BEEDDE5-CB8A-4DF9-858F-4D9462D955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id="{DA1C731B-9B66-4D65-BF47-04B118107B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id="{58DBFEC6-C6DC-4B7A-934F-5A79EC3280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id="{9948D8CB-2DBE-4E48-98EA-DF9E2666A2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id="{56AB69F6-9F0B-4AB6-BCA8-AA2FD69E99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id="{0E7FB426-288D-4B0B-B73B-10CCC0EF41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id="{A5C59C6B-46C9-48C9-9F57-2EE738B53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id="{7CE85F33-17DC-4273-B06F-D171094449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5CD001CF-F2C4-4810-A8D9-679F9F89E5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id="{69F4BCDD-D153-40D2-8DD1-2509EE0CE4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282EAA-8C1B-9856-BBF8-71839EEB5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958" y="2249487"/>
            <a:ext cx="6078453" cy="35417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s-ES" sz="1700"/>
              <a:t> Combinación de diferentes lenguajes estéticos</a:t>
            </a:r>
          </a:p>
          <a:p>
            <a:pPr>
              <a:lnSpc>
                <a:spcPct val="110000"/>
              </a:lnSpc>
            </a:pPr>
            <a:r>
              <a:rPr lang="es-ES" sz="1700">
                <a:ea typeface="+mn-lt"/>
                <a:cs typeface="+mn-lt"/>
              </a:rPr>
              <a:t>"Arte vivo“, “acontecimiento”, el aquí y ahora.</a:t>
            </a:r>
          </a:p>
          <a:p>
            <a:pPr>
              <a:lnSpc>
                <a:spcPct val="110000"/>
              </a:lnSpc>
            </a:pPr>
            <a:r>
              <a:rPr lang="es-ES" sz="1700">
                <a:ea typeface="+mn-lt"/>
                <a:cs typeface="+mn-lt"/>
              </a:rPr>
              <a:t> Improvisación dentro de una cierta estructura.</a:t>
            </a:r>
          </a:p>
          <a:p>
            <a:pPr>
              <a:lnSpc>
                <a:spcPct val="110000"/>
              </a:lnSpc>
            </a:pPr>
            <a:r>
              <a:rPr lang="es-ES" sz="1700"/>
              <a:t> “Arte unido a la vida”: Objetos, gestos, imágenes y espacios cotidianos.</a:t>
            </a:r>
          </a:p>
          <a:p>
            <a:pPr>
              <a:lnSpc>
                <a:spcPct val="110000"/>
              </a:lnSpc>
            </a:pPr>
            <a:r>
              <a:rPr lang="es-ES" sz="1700"/>
              <a:t>  La dimensión política de la estética: activismos </a:t>
            </a:r>
          </a:p>
          <a:p>
            <a:pPr>
              <a:lnSpc>
                <a:spcPct val="110000"/>
              </a:lnSpc>
            </a:pPr>
            <a:r>
              <a:rPr lang="es-ES" sz="1700"/>
              <a:t> Construcciones colectivas de las obras, menos jerarquías y distancias entre autor-director-actor, entre </a:t>
            </a:r>
            <a:r>
              <a:rPr lang="es-ES" sz="1700" err="1"/>
              <a:t>performers</a:t>
            </a:r>
            <a:r>
              <a:rPr lang="es-ES" sz="1700"/>
              <a:t> y público. </a:t>
            </a:r>
          </a:p>
        </p:txBody>
      </p:sp>
    </p:spTree>
    <p:extLst>
      <p:ext uri="{BB962C8B-B14F-4D97-AF65-F5344CB8AC3E}">
        <p14:creationId xmlns:p14="http://schemas.microsoft.com/office/powerpoint/2010/main" val="927213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FC9644-673A-459F-B3C5-9310A4E50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ADB9295-9645-4BF2-ADFD-75800B7FAD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20788" cy="6858001"/>
            <a:chOff x="-14288" y="0"/>
            <a:chExt cx="1220788" cy="6858001"/>
          </a:xfrm>
          <a:solidFill>
            <a:schemeClr val="bg2">
              <a:lumMod val="60000"/>
              <a:lumOff val="40000"/>
              <a:alpha val="60000"/>
            </a:schemeClr>
          </a:solidFill>
        </p:grpSpPr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95B061E9-E435-4E1B-B160-96584A1166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CD7972E-7D38-40EE-A80B-E2A848811E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524A3B55-746F-419F-8CFF-5F3A4BE143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9C63219B-AD72-4494-935E-F5C70DB549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15B41FD2-05E2-44E7-8760-09E65D1C60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FE6D63D0-3347-4EE2-8F65-F1C32168FA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538A46A3-DB16-45D5-B636-03EFE39FE9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0B8A2B0E-823F-4BE8-9359-45143BB124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44516B3C-A8BE-46FC-B643-3DFEB7F283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59FD699C-3920-4E57-BE27-165A3F036C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0FB0C02E-3F53-4889-8ADF-80DBC43F69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Line 16">
              <a:extLst>
                <a:ext uri="{FF2B5EF4-FFF2-40B4-BE49-F238E27FC236}">
                  <a16:creationId xmlns:a16="http://schemas.microsoft.com/office/drawing/2014/main" id="{F8A0C89C-946F-4BCD-8A27-BB73E37FE5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70C83EAF-4E92-4849-A240-B257871DC0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320FD164-4D7A-469C-B3F4-B926BFACF5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F6E14D9A-4E63-48FF-95C5-9E8DDFF86C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F3DCD24F-3CA8-4404-B22C-E4C928995F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Rectangle 21">
              <a:extLst>
                <a:ext uri="{FF2B5EF4-FFF2-40B4-BE49-F238E27FC236}">
                  <a16:creationId xmlns:a16="http://schemas.microsoft.com/office/drawing/2014/main" id="{8AD2E827-32A3-4BE4-9CC6-8315629177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47FB2CCC-1230-494F-B2D1-F05E5B8ED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A5F44514-9274-47E3-9243-CA9356C166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D06192CD-AD86-4DCA-8B53-4ACCA46583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99E9203A-21E4-46D8-981A-4B28CA320A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32FCE9B6-FB52-4045-8DCC-E5959B9A40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E4A7025C-CDE8-429A-BBB9-E7380C9623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A4EA0256-5DF5-437A-98A7-B79F3E6BB8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90C9433D-9E1C-493B-BEBD-C3081FFA32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352B39BB-F298-4285-A709-1FBA0CB72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31CAF2A0-CBA0-4E86-AA87-8750EC1AFB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FA71E288-8125-39F7-6DB3-2C442D2BC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015" y="1093787"/>
            <a:ext cx="3059969" cy="4697413"/>
          </a:xfrm>
        </p:spPr>
        <p:txBody>
          <a:bodyPr>
            <a:normAutofit/>
          </a:bodyPr>
          <a:lstStyle/>
          <a:p>
            <a:r>
              <a:rPr lang="es-ES" dirty="0"/>
              <a:t>PERFORMANCE como CAMPO DE ESTUDIO </a:t>
            </a:r>
          </a:p>
        </p:txBody>
      </p:sp>
      <p:sp useBgFill="1">
        <p:nvSpPr>
          <p:cNvPr id="39" name="Round Diagonal Corner Rectangle 7">
            <a:extLst>
              <a:ext uri="{FF2B5EF4-FFF2-40B4-BE49-F238E27FC236}">
                <a16:creationId xmlns:a16="http://schemas.microsoft.com/office/drawing/2014/main" id="{7D1C411D-0818-4640-8657-2AF78250C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5084" y="0"/>
            <a:ext cx="7566916" cy="6848476"/>
          </a:xfrm>
          <a:prstGeom prst="round2DiagRect">
            <a:avLst>
              <a:gd name="adj1" fmla="val 0"/>
              <a:gd name="adj2" fmla="val 0"/>
            </a:avLst>
          </a:prstGeom>
          <a:ln w="19050" cap="sq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3EFFA86-F423-BD5B-4F4F-ECB402CB5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5467" y="1093788"/>
            <a:ext cx="5831944" cy="469741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s-ES" sz="1700"/>
              <a:t> Interdisciplinariedad</a:t>
            </a:r>
          </a:p>
          <a:p>
            <a:pPr>
              <a:lnSpc>
                <a:spcPct val="110000"/>
              </a:lnSpc>
            </a:pPr>
            <a:r>
              <a:rPr lang="es-ES" sz="1700">
                <a:ea typeface="+mn-lt"/>
                <a:cs typeface="+mn-lt"/>
              </a:rPr>
              <a:t>Indeterminación: Posmodernismo, Hermenéutica, Fenomenología</a:t>
            </a:r>
          </a:p>
          <a:p>
            <a:pPr>
              <a:lnSpc>
                <a:spcPct val="110000"/>
              </a:lnSpc>
            </a:pPr>
            <a:r>
              <a:rPr lang="es-ES" sz="1700">
                <a:ea typeface="+mn-lt"/>
                <a:cs typeface="+mn-lt"/>
              </a:rPr>
              <a:t> Reiteración y Subversión: </a:t>
            </a:r>
            <a:r>
              <a:rPr lang="es-ES" sz="1700" err="1">
                <a:ea typeface="+mn-lt"/>
                <a:cs typeface="+mn-lt"/>
              </a:rPr>
              <a:t>Post-estructuralismo</a:t>
            </a:r>
          </a:p>
          <a:p>
            <a:pPr>
              <a:lnSpc>
                <a:spcPct val="110000"/>
              </a:lnSpc>
            </a:pPr>
            <a:r>
              <a:rPr lang="es-ES" sz="1700"/>
              <a:t> Vínculos entre prácticas estéticas y contexto social: representativas y constitutivas de posiciones identitarias; medios de legitimación, exclusión, confrontación.</a:t>
            </a:r>
          </a:p>
          <a:p>
            <a:pPr>
              <a:lnSpc>
                <a:spcPct val="110000"/>
              </a:lnSpc>
            </a:pPr>
            <a:r>
              <a:rPr lang="es-ES" sz="1700"/>
              <a:t> La dimensión estética de la vida política</a:t>
            </a:r>
          </a:p>
          <a:p>
            <a:pPr>
              <a:lnSpc>
                <a:spcPct val="110000"/>
              </a:lnSpc>
            </a:pPr>
            <a:r>
              <a:rPr lang="es-ES" sz="1700">
                <a:ea typeface="+mn-lt"/>
                <a:cs typeface="+mn-lt"/>
              </a:rPr>
              <a:t>Construcción colectiva del conocimiento, </a:t>
            </a:r>
            <a:r>
              <a:rPr lang="es-ES" sz="1700" err="1">
                <a:ea typeface="+mn-lt"/>
                <a:cs typeface="+mn-lt"/>
              </a:rPr>
              <a:t>co-autoría</a:t>
            </a:r>
            <a:r>
              <a:rPr lang="es-ES" sz="1700">
                <a:ea typeface="+mn-lt"/>
                <a:cs typeface="+mn-lt"/>
              </a:rPr>
              <a:t> con nuestros colaboradores, investigaciones participativas, redes. </a:t>
            </a:r>
          </a:p>
          <a:p>
            <a:pPr>
              <a:lnSpc>
                <a:spcPct val="110000"/>
              </a:lnSpc>
            </a:pPr>
            <a:r>
              <a:rPr lang="es-ES" sz="1700">
                <a:ea typeface="+mn-lt"/>
                <a:cs typeface="+mn-lt"/>
              </a:rPr>
              <a:t>Modalidades de participación observante, ponencias performáticas.</a:t>
            </a:r>
            <a:endParaRPr lang="es-ES" sz="1700"/>
          </a:p>
        </p:txBody>
      </p:sp>
    </p:spTree>
    <p:extLst>
      <p:ext uri="{BB962C8B-B14F-4D97-AF65-F5344CB8AC3E}">
        <p14:creationId xmlns:p14="http://schemas.microsoft.com/office/powerpoint/2010/main" val="67621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270675-9512-4978-8583-36659256EE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B8B7779-D25E-014D-95BD-A402009EC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>
            <a:normAutofit/>
          </a:bodyPr>
          <a:lstStyle/>
          <a:p>
            <a:r>
              <a:rPr lang="es-ES" dirty="0" err="1"/>
              <a:t>Autorxs</a:t>
            </a:r>
            <a:r>
              <a:rPr lang="es-ES" dirty="0"/>
              <a:t> de la performance</a:t>
            </a: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A0F564EA-FF2F-F44C-9477-B411EA4090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7859398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2034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E47F38-918B-DD6E-F64D-70C040BB0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s-ES" dirty="0"/>
            </a:br>
            <a:endParaRPr lang="es-ES"/>
          </a:p>
        </p:txBody>
      </p:sp>
      <p:pic>
        <p:nvPicPr>
          <p:cNvPr id="4" name="Marcador de contenido 3" descr="Profe Ude@ - Serie humanidades - Silvia Citro - YouTube">
            <a:extLst>
              <a:ext uri="{FF2B5EF4-FFF2-40B4-BE49-F238E27FC236}">
                <a16:creationId xmlns:a16="http://schemas.microsoft.com/office/drawing/2014/main" id="{DBEFAEB5-C35B-68EA-6DDE-6A5CD3892E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4678" y="624847"/>
            <a:ext cx="10178261" cy="5755823"/>
          </a:xfrm>
        </p:spPr>
      </p:pic>
    </p:spTree>
    <p:extLst>
      <p:ext uri="{BB962C8B-B14F-4D97-AF65-F5344CB8AC3E}">
        <p14:creationId xmlns:p14="http://schemas.microsoft.com/office/powerpoint/2010/main" val="3521965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o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0</TotalTime>
  <Words>1</Words>
  <Application>Microsoft Office PowerPoint</Application>
  <PresentationFormat>Panorámica</PresentationFormat>
  <Paragraphs>1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Circuito</vt:lpstr>
      <vt:lpstr> </vt:lpstr>
      <vt:lpstr>¿qué es performance?</vt:lpstr>
      <vt:lpstr>Presentación de PowerPoint</vt:lpstr>
      <vt:lpstr>PERFORMANCE como PRáCTICA ARTíSTICA </vt:lpstr>
      <vt:lpstr>PERFORMANCE como CAMPO DE ESTUDIO </vt:lpstr>
      <vt:lpstr>Autorxs de la performance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157</cp:revision>
  <dcterms:created xsi:type="dcterms:W3CDTF">2024-09-10T23:20:08Z</dcterms:created>
  <dcterms:modified xsi:type="dcterms:W3CDTF">2024-09-11T00:03:39Z</dcterms:modified>
</cp:coreProperties>
</file>