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600030-00F9-4B65-AAD2-7E0DB21888AB}" v="236" dt="2023-05-05T00:19:17.064"/>
    <p1510:client id="{FBC9A211-F24D-423E-8709-2763BCC3E7AE}" v="740" dt="2023-05-05T13:03:57.0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0" autoAdjust="0"/>
    <p:restoredTop sz="94660"/>
  </p:normalViewPr>
  <p:slideViewPr>
    <p:cSldViewPr snapToGrid="0">
      <p:cViewPr>
        <p:scale>
          <a:sx n="81" d="100"/>
          <a:sy n="81" d="100"/>
        </p:scale>
        <p:origin x="-132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12BED07-6713-92AA-40AF-AE58F4F83C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8406" y="4512376"/>
            <a:ext cx="8639776" cy="900190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FC9EF77-BF49-E4C1-0FC7-563354777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2BD5853-25AA-1C3D-EAD2-496674792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57F0DAD-5850-CAAE-CD25-4D6DDDFF3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4851B1-0B20-9549-0D70-886AA9D045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8406" y="1720884"/>
            <a:ext cx="8639775" cy="2734693"/>
          </a:xfrm>
          <a:noFill/>
        </p:spPr>
        <p:txBody>
          <a:bodyPr anchor="b">
            <a:normAutofit/>
          </a:bodyPr>
          <a:lstStyle>
            <a:lvl1pPr algn="l">
              <a:defRPr sz="3200" spc="530" baseline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5907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D2C3AB-851A-0D2F-B3AE-5B161CFFC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338" y="1255172"/>
            <a:ext cx="9297346" cy="1050707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E89FD6B-3621-3904-7878-A2825C6925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24338" y="2419468"/>
            <a:ext cx="9297346" cy="325435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9808AE9-D8ED-ED5D-D7B0-A43811777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A9EF98B-AC81-D122-3D05-9C4E2FE42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B9FB543-B138-6627-3714-12105D172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96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03DE16D-F1A0-DDB5-A98C-A9055C93D9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26961" y="1414196"/>
            <a:ext cx="1817441" cy="410060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D8A548F-8DA7-C53C-1BFE-7C720CB20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346042" y="1414196"/>
            <a:ext cx="7780919" cy="4100602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12EA2C8-1C90-25D0-8B0A-30B73CFD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A6FF1A4-0404-DA2D-1EA4-828091C0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457155-0F4A-F7B7-C4A8-755572E98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683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B48F26-B5E3-8A90-51FC-8520D1D73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7EA4D95-10F3-6212-8302-5610C43E3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2281BE7-A53D-441E-0393-0E59412C9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EF10F0-B23F-BF4B-DB66-9BCF734DB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265DDEC-13A7-D988-D082-03076F80F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396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D80CFA-45ED-71B0-EE3E-CCE6D5C19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474" y="2413788"/>
            <a:ext cx="8085116" cy="2737521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F37BECA-A01D-7D7A-F2A6-891EC9D229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22474" y="1351721"/>
            <a:ext cx="8085118" cy="993913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6716478-6FAF-D420-0B87-6EABB81E8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7C4289B-CB0D-8AFC-7C02-F755C0DCC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67971E4-8A9E-2A30-D7FE-B3505124B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21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87F941-C3A7-545F-8046-C7A9AC803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5817" y="1272209"/>
            <a:ext cx="9164725" cy="1033670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1BD4277-CFAE-EEF6-3346-61F06D5A39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15817" y="2425148"/>
            <a:ext cx="4188635" cy="316064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9543384-699D-84FC-C8B5-7BDE49BB44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71355" y="2425148"/>
            <a:ext cx="4188635" cy="316064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0A49386-AFC8-03DA-4563-07B0A0119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3AED60A-7704-31D9-7D4D-65C635EDF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6927DA-3B5E-13B8-0BA8-5DCFF001E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1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937B55A-280B-BDCB-F966-8578DDE7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442" y="600817"/>
            <a:ext cx="10079497" cy="1168706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C76EA03-7008-14AB-547B-E66EA4EC9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7442" y="1798488"/>
            <a:ext cx="4599587" cy="668492"/>
          </a:xfrm>
        </p:spPr>
        <p:txBody>
          <a:bodyPr anchor="b"/>
          <a:lstStyle>
            <a:lvl1pPr marL="0" indent="0">
              <a:buNone/>
              <a:defRPr sz="24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D629F56-D2C8-71FE-FA59-002819D518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17442" y="2777279"/>
            <a:ext cx="4599587" cy="327693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12524D2-CA8D-75F3-D089-C2F0E20D4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97352" y="1798488"/>
            <a:ext cx="4599588" cy="668492"/>
          </a:xfrm>
        </p:spPr>
        <p:txBody>
          <a:bodyPr anchor="b"/>
          <a:lstStyle>
            <a:lvl1pPr marL="0" indent="0">
              <a:buNone/>
              <a:defRPr sz="24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E99B0E3-5AE5-0516-27BF-9F246137FE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97352" y="2777279"/>
            <a:ext cx="4599588" cy="327693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7B319A7-6048-4735-B2AC-6D6043F14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515F875-F23E-D0D2-9115-CD494FDA0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DB4F88F-F488-D9D5-CF99-AA1750AAF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B5094593-EFC2-EEEF-74CD-BD00F4132A94}"/>
              </a:ext>
            </a:extLst>
          </p:cNvPr>
          <p:cNvCxnSpPr>
            <a:cxnSpLocks/>
          </p:cNvCxnSpPr>
          <p:nvPr/>
        </p:nvCxnSpPr>
        <p:spPr>
          <a:xfrm>
            <a:off x="6571185" y="2593591"/>
            <a:ext cx="4525755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AF851F6D-436C-FA47-8CD1-2C10E735764A}"/>
              </a:ext>
            </a:extLst>
          </p:cNvPr>
          <p:cNvCxnSpPr>
            <a:cxnSpLocks/>
          </p:cNvCxnSpPr>
          <p:nvPr/>
        </p:nvCxnSpPr>
        <p:spPr>
          <a:xfrm>
            <a:off x="1107503" y="2593591"/>
            <a:ext cx="4509526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519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D91B86-9261-4E82-EF65-30F78154E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A3A5E84-E43B-20AE-E80D-47CB0B07B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AFF5797-14F1-9FEB-247C-0E325AF74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5B5D7AF-1489-8F93-4828-0AE784B8B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646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B6CAF1C-8901-AE05-E52C-D5B959410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1CD4F90-2973-4FE2-6C2C-5C2AC5C5A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D50414B-A7EC-0C14-EFD2-29C5582C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409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E378C7-A764-C5E4-A6A4-DC5B1B353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121" y="1391478"/>
            <a:ext cx="3288432" cy="1951414"/>
          </a:xfrm>
        </p:spPr>
        <p:txBody>
          <a:bodyPr anchor="t"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7DFE178-4B5D-413B-6583-AB81E8D04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3235" y="920080"/>
            <a:ext cx="5312467" cy="502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DB92F6D-71AB-9630-9DBE-46041C50C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80121" y="3566727"/>
            <a:ext cx="3288432" cy="1766325"/>
          </a:xfrm>
        </p:spPr>
        <p:txBody>
          <a:bodyPr anchor="b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0FEAAD1-C919-6E2E-32D2-E199025FB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288B5D8-E15B-BE38-2A89-BD0F02E1A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67ECC26-B78C-4CBD-6883-97E80D3E5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96AAC029-BE5C-900C-E7D2-DE6E31789D1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933198" y="931857"/>
            <a:ext cx="4305523" cy="4996302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972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A04EAA-30F7-390A-C77C-2E5BD8218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120" y="1391478"/>
            <a:ext cx="3322510" cy="2037522"/>
          </a:xfrm>
        </p:spPr>
        <p:txBody>
          <a:bodyPr anchor="t"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 useBgFill="1"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13A1C34-81AC-D534-67B1-4272122893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907143" y="931857"/>
            <a:ext cx="5351659" cy="499630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0E1012D-3524-26C6-64C1-8CE6E7A9A2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80120" y="3742792"/>
            <a:ext cx="3322510" cy="1590261"/>
          </a:xfrm>
        </p:spPr>
        <p:txBody>
          <a:bodyPr anchor="b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E8FA6D7-1BE0-F14D-A2F7-4836180BC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56B5AC-3F20-FDC1-D579-7C4C6B4ED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E074ACA-1D54-81FA-70B1-31AB3011B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DD8EE65-D4F9-418A-1628-F5DFD3DBA2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933198" y="931857"/>
            <a:ext cx="4305523" cy="4996302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483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6792104-6F24-CD50-F55E-22A55084D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442" y="1233199"/>
            <a:ext cx="8977511" cy="10738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D1059CB-D00E-398D-E4D9-59792FC40A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20444" y="2419639"/>
            <a:ext cx="8977509" cy="3141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8DFBC38-D897-7CBE-AC89-A95A2222D7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7726" y="61991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n-lt"/>
              </a:defRPr>
            </a:lvl1pPr>
          </a:lstStyle>
          <a:p>
            <a:fld id="{E7736193-EDE3-4BB5-AE5F-E6E5472AB8BE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728008-2A03-D518-4A75-30816EB0D1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6625" y="6199188"/>
            <a:ext cx="34099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691D49-2BD8-1C36-B43A-CF2F917776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96577" y="6199188"/>
            <a:ext cx="619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n-lt"/>
              </a:defRPr>
            </a:lvl1pPr>
          </a:lstStyle>
          <a:p>
            <a:fld id="{1CC2C9B9-B4B7-45CC-A7EB-16F8BADE9045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5BE2A49E-0BD9-321C-F602-AFA2FCF9B2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933198" y="931857"/>
            <a:ext cx="10326946" cy="4996302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833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1" r:id="rId6"/>
    <p:sldLayoutId id="2147483687" r:id="rId7"/>
    <p:sldLayoutId id="2147483688" r:id="rId8"/>
    <p:sldLayoutId id="2147483689" r:id="rId9"/>
    <p:sldLayoutId id="2147483690" r:id="rId10"/>
    <p:sldLayoutId id="2147483692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2800" b="1" kern="1200" cap="all" spc="5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Boys_Don%27t_Cry_(film)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12" Type="http://schemas.openxmlformats.org/officeDocument/2006/relationships/hyperlink" Target="https://creativecommons.org/licenses/by/3.0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vidaindigital.com.br/produto/a-arte-queer-do-fracasso-jack-halberstam/" TargetMode="External"/><Relationship Id="rId11" Type="http://schemas.openxmlformats.org/officeDocument/2006/relationships/hyperlink" Target="https://creativecommons.org/licenses/by-nc/3.0/" TargetMode="External"/><Relationship Id="rId5" Type="http://schemas.openxmlformats.org/officeDocument/2006/relationships/image" Target="../media/image3.jpeg"/><Relationship Id="rId10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tallerdeteoriaqueer.wordpress.com/2012/08/08/en-el-congreso-queering-paradigms-iv/" TargetMode="External"/><Relationship Id="rId9" Type="http://schemas.openxmlformats.org/officeDocument/2006/relationships/hyperlink" Target="https://en.wikipedia.org/wiki/Boys_Don't_Cry_(film)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9">
            <a:extLst>
              <a:ext uri="{FF2B5EF4-FFF2-40B4-BE49-F238E27FC236}">
                <a16:creationId xmlns:a16="http://schemas.microsoft.com/office/drawing/2014/main" xmlns="" id="{A7E26772-EAFC-10BB-4659-99BF2A8A15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1">
            <a:extLst>
              <a:ext uri="{FF2B5EF4-FFF2-40B4-BE49-F238E27FC236}">
                <a16:creationId xmlns:a16="http://schemas.microsoft.com/office/drawing/2014/main" xmlns="" id="{E4AEFA6A-E623-CF1A-3DDF-C38D3A7E2CE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31873" y="936938"/>
            <a:ext cx="4427941" cy="4984124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399" y="1148761"/>
            <a:ext cx="4055807" cy="2726422"/>
          </a:xfrm>
        </p:spPr>
        <p:txBody>
          <a:bodyPr anchor="ctr">
            <a:normAutofit fontScale="90000"/>
          </a:bodyPr>
          <a:lstStyle/>
          <a:p>
            <a:r>
              <a:rPr lang="es-ES" b="0" dirty="0" err="1">
                <a:ea typeface="+mj-lt"/>
                <a:cs typeface="+mj-lt"/>
              </a:rPr>
              <a:t>jack</a:t>
            </a:r>
            <a:r>
              <a:rPr lang="es-ES" b="0" dirty="0">
                <a:ea typeface="+mj-lt"/>
                <a:cs typeface="+mj-lt"/>
              </a:rPr>
              <a:t> </a:t>
            </a:r>
            <a:r>
              <a:rPr lang="es-ES" b="0" dirty="0" err="1">
                <a:ea typeface="+mj-lt"/>
                <a:cs typeface="+mj-lt"/>
              </a:rPr>
              <a:t>halberstam</a:t>
            </a:r>
            <a:r>
              <a:rPr lang="es-ES" b="0" dirty="0">
                <a:ea typeface="+mj-lt"/>
                <a:cs typeface="+mj-lt"/>
              </a:rPr>
              <a:t> el arte queer del fracaso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14401" y="4413956"/>
            <a:ext cx="3737520" cy="1013687"/>
          </a:xfrm>
        </p:spPr>
        <p:txBody>
          <a:bodyPr anchor="b">
            <a:normAutofit/>
          </a:bodyPr>
          <a:lstStyle/>
          <a:p>
            <a:r>
              <a:rPr lang="es-ES" sz="3600" dirty="0"/>
              <a:t>Baja teoría</a:t>
            </a:r>
          </a:p>
        </p:txBody>
      </p:sp>
      <p:pic>
        <p:nvPicPr>
          <p:cNvPr id="4" name="Picture 3" descr="Patrones de hojas coloridos">
            <a:extLst>
              <a:ext uri="{FF2B5EF4-FFF2-40B4-BE49-F238E27FC236}">
                <a16:creationId xmlns:a16="http://schemas.microsoft.com/office/drawing/2014/main" xmlns="" id="{C11BB0FC-3AA6-8984-D574-F2521387F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39" r="-2" b="11325"/>
          <a:stretch/>
        </p:blipFill>
        <p:spPr>
          <a:xfrm>
            <a:off x="5276492" y="1701544"/>
            <a:ext cx="2978529" cy="1645424"/>
          </a:xfrm>
          <a:prstGeom prst="rect">
            <a:avLst/>
          </a:prstGeom>
        </p:spPr>
      </p:pic>
      <p:pic>
        <p:nvPicPr>
          <p:cNvPr id="8" name="Imagen 9" descr="Imagen que contiene hombre, sostener, firmar, traje&#10;&#10;Descripción generada automáticamente">
            <a:extLst>
              <a:ext uri="{FF2B5EF4-FFF2-40B4-BE49-F238E27FC236}">
                <a16:creationId xmlns:a16="http://schemas.microsoft.com/office/drawing/2014/main" xmlns="" id="{C2EAE0ED-4CF1-1862-C888-9CEC793E8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8415889" y="1362312"/>
            <a:ext cx="2855000" cy="1884012"/>
          </a:xfrm>
          <a:prstGeom prst="rect">
            <a:avLst/>
          </a:prstGeom>
        </p:spPr>
      </p:pic>
      <p:pic>
        <p:nvPicPr>
          <p:cNvPr id="14" name="Imagen 14" descr="Imagen que contiene tabla, foto, cubierto, artículos&#10;&#10;Descripción generada automáticamente">
            <a:extLst>
              <a:ext uri="{FF2B5EF4-FFF2-40B4-BE49-F238E27FC236}">
                <a16:creationId xmlns:a16="http://schemas.microsoft.com/office/drawing/2014/main" xmlns="" id="{5436AA3D-8027-C399-0B05-42BA3A8B11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6097559" y="3505200"/>
            <a:ext cx="2157460" cy="3169311"/>
          </a:xfrm>
          <a:prstGeom prst="rect">
            <a:avLst/>
          </a:prstGeom>
        </p:spPr>
      </p:pic>
      <p:pic>
        <p:nvPicPr>
          <p:cNvPr id="5" name="Imagen 5">
            <a:extLst>
              <a:ext uri="{FF2B5EF4-FFF2-40B4-BE49-F238E27FC236}">
                <a16:creationId xmlns:a16="http://schemas.microsoft.com/office/drawing/2014/main" xmlns="" id="{47814839-4FF6-4503-2BBC-BD4B4D31C8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tretch>
            <a:fillRect/>
          </a:stretch>
        </p:blipFill>
        <p:spPr>
          <a:xfrm>
            <a:off x="8415888" y="3505200"/>
            <a:ext cx="3200057" cy="211949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E027B8A8-A5DF-5259-79CE-C072C8FCC4C5}"/>
              </a:ext>
            </a:extLst>
          </p:cNvPr>
          <p:cNvSpPr txBox="1"/>
          <p:nvPr/>
        </p:nvSpPr>
        <p:spPr>
          <a:xfrm>
            <a:off x="9335128" y="6870700"/>
            <a:ext cx="2856872" cy="200055"/>
          </a:xfrm>
          <a:prstGeom prst="rect">
            <a:avLst/>
          </a:prstGeom>
          <a:solidFill>
            <a:srgbClr val="000000"/>
          </a:solidFill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Esta foto</a:t>
            </a:r>
            <a:r>
              <a:rPr lang="en-US" sz="700">
                <a:solidFill>
                  <a:srgbClr val="FFFFFF"/>
                </a:solidFill>
              </a:rPr>
              <a:t> de Autor desconocido se concede bajo licencia de </a:t>
            </a:r>
            <a:r>
              <a:rPr lang="en-US" sz="700">
                <a:solidFill>
                  <a:srgbClr val="FFFFFF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CC BY-SA</a:t>
            </a:r>
            <a:r>
              <a:rPr lang="en-US" sz="70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951A345D-A548-722E-A477-85973A5B26AB}"/>
              </a:ext>
            </a:extLst>
          </p:cNvPr>
          <p:cNvSpPr txBox="1"/>
          <p:nvPr/>
        </p:nvSpPr>
        <p:spPr>
          <a:xfrm>
            <a:off x="6451129" y="6870700"/>
            <a:ext cx="2871299" cy="200055"/>
          </a:xfrm>
          <a:prstGeom prst="rect">
            <a:avLst/>
          </a:prstGeom>
          <a:solidFill>
            <a:srgbClr val="000000"/>
          </a:solidFill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Esta foto</a:t>
            </a:r>
            <a:r>
              <a:rPr lang="en-US" sz="700">
                <a:solidFill>
                  <a:srgbClr val="FFFFFF"/>
                </a:solidFill>
              </a:rPr>
              <a:t> de Autor desconocido se concede bajo licencia de </a:t>
            </a:r>
            <a:r>
              <a:rPr lang="en-US" sz="700">
                <a:solidFill>
                  <a:srgbClr val="FFFF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CC BY-NC</a:t>
            </a:r>
            <a:r>
              <a:rPr lang="en-US" sz="70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xmlns="" id="{7FC8A3E1-6793-E544-AD65-9C5A1573AF22}"/>
              </a:ext>
            </a:extLst>
          </p:cNvPr>
          <p:cNvSpPr txBox="1"/>
          <p:nvPr/>
        </p:nvSpPr>
        <p:spPr>
          <a:xfrm>
            <a:off x="3716210" y="6870700"/>
            <a:ext cx="2722219" cy="200055"/>
          </a:xfrm>
          <a:prstGeom prst="rect">
            <a:avLst/>
          </a:prstGeom>
          <a:solidFill>
            <a:srgbClr val="000000"/>
          </a:solidFill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Esta foto</a:t>
            </a:r>
            <a:r>
              <a:rPr lang="en-US" sz="700">
                <a:solidFill>
                  <a:srgbClr val="FFFFFF"/>
                </a:solidFill>
              </a:rPr>
              <a:t> de Autor desconocido se concede bajo licencia de </a:t>
            </a:r>
            <a:r>
              <a:rPr lang="en-US" sz="700">
                <a:solidFill>
                  <a:srgbClr val="FFFF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CC BY</a:t>
            </a:r>
            <a:r>
              <a:rPr lang="en-US" sz="70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627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EC6FD6F-7EC5-CEBE-7876-B13CA407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¿cuál es la Alternativa?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68BBA0A4-1EE2-5512-CA20-9266CEA79B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s-ES" dirty="0">
                <a:ea typeface="+mn-lt"/>
                <a:cs typeface="+mn-lt"/>
              </a:rPr>
              <a:t>¿cuál es la alternativa a la resignación cínica, o al optimismo ingenuo?</a:t>
            </a:r>
            <a:endParaRPr lang="es-ES" dirty="0"/>
          </a:p>
          <a:p>
            <a:r>
              <a:rPr lang="es-ES" dirty="0">
                <a:ea typeface="+mn-lt"/>
                <a:cs typeface="+mn-lt"/>
              </a:rPr>
              <a:t> Este libro utiliza la «baja teoría» (un término que he tomado y adaptado del trabajo de Stuart Hall) y el saber popular para explorar alternativas y buscar una salida a las trampas y a los callejones sin salida que son habituales en las formulaciones binarias. La baja teoría intenta situar todo en los espacios intermedios, para evitar quedar atrapados/ as en los ganchos de la hegemonía y fascinados/ as por las seducciones de la tienda de regalos. </a:t>
            </a:r>
          </a:p>
          <a:p>
            <a:r>
              <a:rPr lang="es-ES" dirty="0">
                <a:ea typeface="+mn-lt"/>
                <a:cs typeface="+mn-lt"/>
              </a:rPr>
              <a:t>El arte queer' del fracaso desmonta las lógicas del éxito y del fracaso con las que vivimos hoy en día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117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E0FEA777-1A99-F20D-9443-EF409644A0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150D424-378A-5EAF-BEF3-AB85F9E35F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40159" y="936478"/>
            <a:ext cx="10314136" cy="4982284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A833DC7-4B0E-38BB-F44E-A41F0CA0E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915" y="1295399"/>
            <a:ext cx="8066842" cy="1126525"/>
          </a:xfrm>
        </p:spPr>
        <p:txBody>
          <a:bodyPr anchor="ctr">
            <a:normAutofit/>
          </a:bodyPr>
          <a:lstStyle/>
          <a:p>
            <a:r>
              <a:rPr lang="es-ES" dirty="0" err="1"/>
              <a:t>indisciplinadxs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166AFF6-48D4-75BB-B3D5-17666FE34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4921" y="2271029"/>
            <a:ext cx="8392645" cy="37806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dirty="0">
                <a:ea typeface="+mn-lt"/>
                <a:cs typeface="+mn-lt"/>
              </a:rPr>
              <a:t>Lo disciplinario, tal y como lo definió Foucault (2009), es una técnica del poder moderna: promueve y depende de la normalización, las rutinas, las convenciones, la tradición y la regularidad, y produce expertos y formas administrativas de gobierno.</a:t>
            </a:r>
          </a:p>
          <a:p>
            <a:r>
              <a:rPr lang="es-ES" dirty="0">
                <a:ea typeface="+mn-lt"/>
                <a:cs typeface="+mn-lt"/>
              </a:rPr>
              <a:t>En lugar de asumir las «teorías envolventes y globales» que promueve la universidad, Foucault anima a sus estudiantes a pensar sobre los «saberes sometidos», es decir, esos tipos de saber  que fueron «sepultados, enmascarados en coherencias funcionales o sistematizaciones formales» (2003: 22).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1043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99E081D-7433-74D7-B617-A305BF492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Baja teoría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096F40D4-D9D9-495B-B24D-A9F12C532C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s-ES" dirty="0">
                <a:ea typeface="+mn-lt"/>
                <a:cs typeface="+mn-lt"/>
              </a:rPr>
              <a:t>Basándome en la noción de </a:t>
            </a:r>
            <a:r>
              <a:rPr lang="es-ES" dirty="0" err="1">
                <a:ea typeface="+mn-lt"/>
                <a:cs typeface="+mn-lt"/>
              </a:rPr>
              <a:t>Ranciere</a:t>
            </a:r>
            <a:r>
              <a:rPr lang="es-ES" dirty="0">
                <a:ea typeface="+mn-lt"/>
                <a:cs typeface="+mn-lt"/>
              </a:rPr>
              <a:t> de emancipación intelectual, quiero proponer la baja teoría, o un saber teórico que opera en varios niveles a la vez, precisamente como una de esas formas de transmisión que se muestro en los desvíos, nudos y giros entre el saber y la confusión, y que no busca explicar sino implicar.</a:t>
            </a:r>
          </a:p>
          <a:p>
            <a:r>
              <a:rPr lang="es-ES" dirty="0"/>
              <a:t>Un modo de accesibilidad</a:t>
            </a:r>
          </a:p>
          <a:p>
            <a:r>
              <a:rPr lang="es-ES" dirty="0"/>
              <a:t>Una especie de modelo teórico que vuela bajo radar, que rechaza las jerarquías del saber</a:t>
            </a:r>
          </a:p>
          <a:p>
            <a:r>
              <a:rPr lang="es-ES" dirty="0"/>
              <a:t>Alta teoría/Baja teoría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2826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F38C5E1-0001-3BCA-3C0F-FD1390C6D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Culturas piratas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6A390424-AF53-03C8-0089-67BF9891A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s-ES" dirty="0"/>
              <a:t>En El arte queer del fracaso mi trabajo gira, repetida pero no exclusivamente, alrededor de los archivos «tontos» de los dibujos animados.</a:t>
            </a:r>
          </a:p>
          <a:p>
            <a:r>
              <a:rPr lang="es-ES" dirty="0"/>
              <a:t>Todas las películas de animación que componen la mayor parte del archivo que utilizo en este libro tratan del humor y de las salvajes implicaciones políticas de la diversidad de las especies, y para ello se muestran pollos, ratas, pingüinos, criaturas de los bosques, más pingüinos, peces, abejas, perros y animales de los zoos</a:t>
            </a:r>
          </a:p>
        </p:txBody>
      </p:sp>
    </p:spTree>
    <p:extLst>
      <p:ext uri="{BB962C8B-B14F-4D97-AF65-F5344CB8AC3E}">
        <p14:creationId xmlns:p14="http://schemas.microsoft.com/office/powerpoint/2010/main" val="192332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AD7DEAD-BC5C-58BE-D066-AC87B698D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El fracaso como modo de vida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FBA4B36-32CF-A167-684D-A65547CAF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s-ES" dirty="0">
                <a:ea typeface="+mn-lt"/>
                <a:cs typeface="+mn-lt"/>
              </a:rPr>
              <a:t>En este libro sobre el fracaso profundizo en lo que ha sido descrito como infantiles e inmaduras nociones de posibilidad, y busco alternativas en la cultura, en eso que Foucault llamaba «saberes sometidos»: en subculturas, contraculturas e incluso en culturas populares.</a:t>
            </a:r>
          </a:p>
          <a:p>
            <a:r>
              <a:rPr lang="es-ES" dirty="0">
                <a:ea typeface="+mn-lt"/>
                <a:cs typeface="+mn-lt"/>
              </a:rPr>
              <a:t> También altero el sentido del fracaso en otra dirección, en ese conjunto de afectos que han sido asociados con el fracaso y que hoy en día caracterizan a las nuevas direcciones de la teoría queer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464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42A437D-5A17-E04D-9B73-79E633354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1000"/>
              </a:spcBef>
            </a:pPr>
            <a:r>
              <a:rPr lang="es-ES" u="sng" dirty="0"/>
              <a:t>Actividad en grupo</a:t>
            </a:r>
            <a:br>
              <a:rPr lang="es-ES" u="sng" dirty="0"/>
            </a:br>
            <a:r>
              <a:rPr lang="es-ES" sz="1400" b="0" dirty="0">
                <a:latin typeface="Arial"/>
                <a:cs typeface="Arial"/>
              </a:rPr>
              <a:t>Charlar entre </a:t>
            </a:r>
            <a:r>
              <a:rPr lang="es-ES" sz="1400" b="0" dirty="0" err="1">
                <a:latin typeface="Arial"/>
                <a:cs typeface="Arial"/>
              </a:rPr>
              <a:t>todxs</a:t>
            </a:r>
            <a:r>
              <a:rPr lang="es-ES" sz="1400" b="0" dirty="0">
                <a:latin typeface="Arial"/>
                <a:cs typeface="Arial"/>
              </a:rPr>
              <a:t> sobre las siguientes  preguntas que hace el autor:</a:t>
            </a:r>
            <a:endParaRPr lang="en-US" sz="1400" b="0" dirty="0">
              <a:latin typeface="Arial"/>
              <a:cs typeface="Arial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D79D7B7-C125-5E55-4569-1E3459D19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s-ES" dirty="0"/>
              <a:t>¿Qué tipo de recompensas puede ofrecernos el fracaso?</a:t>
            </a:r>
          </a:p>
          <a:p>
            <a:r>
              <a:rPr lang="es-ES" dirty="0"/>
              <a:t>¿Se puede pensar en otros términos una sociedad distinta a la que heredamos?</a:t>
            </a:r>
          </a:p>
          <a:p>
            <a:r>
              <a:rPr lang="es-ES" dirty="0"/>
              <a:t>¿ Qué tipos de </a:t>
            </a:r>
            <a:r>
              <a:rPr lang="es-ES" dirty="0" smtClean="0"/>
              <a:t>saberes, </a:t>
            </a:r>
            <a:r>
              <a:rPr lang="es-ES" dirty="0"/>
              <a:t>según sus propios </a:t>
            </a:r>
            <a:r>
              <a:rPr lang="es-ES" dirty="0" smtClean="0"/>
              <a:t>criterios, </a:t>
            </a:r>
            <a:r>
              <a:rPr lang="es-ES" dirty="0"/>
              <a:t>han </a:t>
            </a:r>
            <a:r>
              <a:rPr lang="es-ES"/>
              <a:t>sido </a:t>
            </a:r>
            <a:r>
              <a:rPr lang="es-ES" smtClean="0"/>
              <a:t>sepultados o </a:t>
            </a:r>
            <a:r>
              <a:rPr lang="es-ES" dirty="0"/>
              <a:t>enmascarados a lo largo de la historia de </a:t>
            </a:r>
            <a:r>
              <a:rPr lang="es-ES" dirty="0" smtClean="0"/>
              <a:t>occidente?</a:t>
            </a:r>
            <a:endParaRPr lang="es-ES" dirty="0"/>
          </a:p>
          <a:p>
            <a:r>
              <a:rPr lang="es-ES" dirty="0"/>
              <a:t>¿Podrían hacer una lista de lo que consideren cosas, pensamiento u objetos de alta teoría o baja teoría?</a:t>
            </a:r>
          </a:p>
        </p:txBody>
      </p:sp>
    </p:spTree>
    <p:extLst>
      <p:ext uri="{BB962C8B-B14F-4D97-AF65-F5344CB8AC3E}">
        <p14:creationId xmlns:p14="http://schemas.microsoft.com/office/powerpoint/2010/main" val="156269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melightVTI">
  <a:themeElements>
    <a:clrScheme name="AnalogousFromLightSeed_2SEEDS">
      <a:dk1>
        <a:srgbClr val="000000"/>
      </a:dk1>
      <a:lt1>
        <a:srgbClr val="FFFFFF"/>
      </a:lt1>
      <a:dk2>
        <a:srgbClr val="243241"/>
      </a:dk2>
      <a:lt2>
        <a:srgbClr val="E2E7E8"/>
      </a:lt2>
      <a:accent1>
        <a:srgbClr val="C58174"/>
      </a:accent1>
      <a:accent2>
        <a:srgbClr val="CF8D9E"/>
      </a:accent2>
      <a:accent3>
        <a:srgbClr val="C09C6A"/>
      </a:accent3>
      <a:accent4>
        <a:srgbClr val="68AFB0"/>
      </a:accent4>
      <a:accent5>
        <a:srgbClr val="7BA7C7"/>
      </a:accent5>
      <a:accent6>
        <a:srgbClr val="7481C5"/>
      </a:accent6>
      <a:hlink>
        <a:srgbClr val="5A8B95"/>
      </a:hlink>
      <a:folHlink>
        <a:srgbClr val="7F7F7F"/>
      </a:folHlink>
    </a:clrScheme>
    <a:fontScheme name="Trade Gothic">
      <a:majorFont>
        <a:latin typeface="Trade Gothic Next Cond"/>
        <a:ea typeface=""/>
        <a:cs typeface=""/>
      </a:majorFont>
      <a:minorFont>
        <a:latin typeface="Trade Gothic N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LimelightVTI" id="{7936DCFD-B587-41FD-9126-64F2709ED40B}" vid="{74F41540-78F1-4C56-9EAA-6FA6E9F1D77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386</Words>
  <Application>Microsoft Office PowerPoint</Application>
  <PresentationFormat>Personalizado</PresentationFormat>
  <Paragraphs>28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LimelightVTI</vt:lpstr>
      <vt:lpstr>jack halberstam el arte queer del fracaso</vt:lpstr>
      <vt:lpstr>¿cuál es la Alternativa?</vt:lpstr>
      <vt:lpstr>indisciplinadxs</vt:lpstr>
      <vt:lpstr>Baja teoría</vt:lpstr>
      <vt:lpstr>Culturas piratas</vt:lpstr>
      <vt:lpstr>El fracaso como modo de vida</vt:lpstr>
      <vt:lpstr>Actividad en grupo Charlar entre todxs sobre las siguientes  preguntas que hace el autor: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/>
  <cp:lastModifiedBy>Mari</cp:lastModifiedBy>
  <cp:revision>234</cp:revision>
  <dcterms:created xsi:type="dcterms:W3CDTF">2023-05-04T23:36:18Z</dcterms:created>
  <dcterms:modified xsi:type="dcterms:W3CDTF">2023-05-05T13:08:33Z</dcterms:modified>
</cp:coreProperties>
</file>